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66" r:id="rId3"/>
    <p:sldId id="257" r:id="rId4"/>
    <p:sldId id="267" r:id="rId5"/>
    <p:sldId id="258" r:id="rId6"/>
    <p:sldId id="259" r:id="rId7"/>
    <p:sldId id="268" r:id="rId8"/>
    <p:sldId id="269" r:id="rId9"/>
    <p:sldId id="270" r:id="rId10"/>
    <p:sldId id="271" r:id="rId11"/>
    <p:sldId id="272" r:id="rId12"/>
    <p:sldId id="273" r:id="rId13"/>
    <p:sldId id="274" r:id="rId14"/>
    <p:sldId id="275" r:id="rId15"/>
    <p:sldId id="265" r:id="rId16"/>
    <p:sldId id="261" r:id="rId17"/>
    <p:sldId id="280" r:id="rId18"/>
    <p:sldId id="278" r:id="rId19"/>
    <p:sldId id="279" r:id="rId20"/>
    <p:sldId id="277" r:id="rId21"/>
    <p:sldId id="282" r:id="rId22"/>
    <p:sldId id="283" r:id="rId23"/>
    <p:sldId id="281" r:id="rId24"/>
    <p:sldId id="284" r:id="rId25"/>
    <p:sldId id="285" r:id="rId26"/>
    <p:sldId id="286" r:id="rId27"/>
    <p:sldId id="287" r:id="rId28"/>
    <p:sldId id="262" r:id="rId29"/>
    <p:sldId id="263" r:id="rId30"/>
    <p:sldId id="276" r:id="rId31"/>
  </p:sldIdLst>
  <p:sldSz cx="18288000" cy="10287000"/>
  <p:notesSz cx="6858000" cy="9144000"/>
  <p:embeddedFontLst>
    <p:embeddedFont>
      <p:font typeface="Fraunces Light" pitchFamily="2" charset="77"/>
      <p:regular r:id="rId33"/>
    </p:embeddedFont>
    <p:embeddedFont>
      <p:font typeface="Fraunces Light Italics" pitchFamily="2" charset="0"/>
      <p:regular r:id="rId34"/>
      <p:italic r:id="rId35"/>
    </p:embeddedFont>
    <p:embeddedFont>
      <p:font typeface="Helios Extended Bold" panose="020F0502020204030204" pitchFamily="34" charset="0"/>
      <p:regular r:id="rId36"/>
      <p:bold r:id="rId37"/>
      <p:italic r:id="rId38"/>
      <p:boldItalic r:id="rId39"/>
    </p:embeddedFont>
    <p:embeddedFont>
      <p:font typeface="Public Sans Medium" pitchFamily="2" charset="77"/>
      <p:regular r:id="rId40"/>
    </p:embeddedFont>
    <p:embeddedFont>
      <p:font typeface="Public Sans Thin" pitchFamily="2" charset="77"/>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6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66" autoAdjust="0"/>
    <p:restoredTop sz="90886" autoAdjust="0"/>
  </p:normalViewPr>
  <p:slideViewPr>
    <p:cSldViewPr>
      <p:cViewPr varScale="1">
        <p:scale>
          <a:sx n="79" d="100"/>
          <a:sy n="79" d="100"/>
        </p:scale>
        <p:origin x="100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1EAF9-44DB-CB4B-9373-439E07B18212}" type="datetimeFigureOut">
              <a:rPr lang="en-GB" smtClean="0"/>
              <a:t>13/08/2024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DB424A-C399-1743-9AED-8B1F908131EE}" type="slidenum">
              <a:rPr lang="en-GB" smtClean="0"/>
              <a:t>‹#›</a:t>
            </a:fld>
            <a:endParaRPr lang="en-GB"/>
          </a:p>
        </p:txBody>
      </p:sp>
    </p:spTree>
    <p:extLst>
      <p:ext uri="{BB962C8B-B14F-4D97-AF65-F5344CB8AC3E}">
        <p14:creationId xmlns:p14="http://schemas.microsoft.com/office/powerpoint/2010/main" val="4178401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1</a:t>
            </a:fld>
            <a:endParaRPr lang="en-GB"/>
          </a:p>
        </p:txBody>
      </p:sp>
    </p:spTree>
    <p:extLst>
      <p:ext uri="{BB962C8B-B14F-4D97-AF65-F5344CB8AC3E}">
        <p14:creationId xmlns:p14="http://schemas.microsoft.com/office/powerpoint/2010/main" val="3927336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14</a:t>
            </a:fld>
            <a:endParaRPr lang="en-GB"/>
          </a:p>
        </p:txBody>
      </p:sp>
    </p:spTree>
    <p:extLst>
      <p:ext uri="{BB962C8B-B14F-4D97-AF65-F5344CB8AC3E}">
        <p14:creationId xmlns:p14="http://schemas.microsoft.com/office/powerpoint/2010/main" val="2966303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[Internal note] Will segue into the “what does this mean for the average Joe who is struggling to find a job?” during my presentation. Trying to leave 1 key takeaway on each slide and talking thru my points.</a:t>
            </a:r>
          </a:p>
        </p:txBody>
      </p:sp>
      <p:sp>
        <p:nvSpPr>
          <p:cNvPr id="4" name="Slide Number Placeholder 3"/>
          <p:cNvSpPr>
            <a:spLocks noGrp="1"/>
          </p:cNvSpPr>
          <p:nvPr>
            <p:ph type="sldNum" sz="quarter" idx="5"/>
          </p:nvPr>
        </p:nvSpPr>
        <p:spPr/>
        <p:txBody>
          <a:bodyPr/>
          <a:lstStyle/>
          <a:p>
            <a:fld id="{31DB424A-C399-1743-9AED-8B1F908131EE}" type="slidenum">
              <a:rPr lang="en-GB" smtClean="0"/>
              <a:t>16</a:t>
            </a:fld>
            <a:endParaRPr lang="en-GB"/>
          </a:p>
        </p:txBody>
      </p:sp>
    </p:spTree>
    <p:extLst>
      <p:ext uri="{BB962C8B-B14F-4D97-AF65-F5344CB8AC3E}">
        <p14:creationId xmlns:p14="http://schemas.microsoft.com/office/powerpoint/2010/main" val="2741313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48" dirty="0">
                <a:solidFill>
                  <a:srgbClr val="36211B"/>
                </a:solidFill>
                <a:latin typeface="Public Sans Thin"/>
                <a:ea typeface="Public Sans Thin"/>
                <a:cs typeface="Public Sans Thin"/>
                <a:sym typeface="Public Sans Thin"/>
              </a:rPr>
              <a:t>[Internal note] To </a:t>
            </a:r>
            <a:r>
              <a:rPr lang="en-US" sz="1200" spc="-48" dirty="0" err="1">
                <a:solidFill>
                  <a:srgbClr val="36211B"/>
                </a:solidFill>
                <a:latin typeface="Public Sans Thin"/>
                <a:ea typeface="Public Sans Thin"/>
                <a:cs typeface="Public Sans Thin"/>
                <a:sym typeface="Public Sans Thin"/>
              </a:rPr>
              <a:t>verbalise</a:t>
            </a:r>
            <a:r>
              <a:rPr lang="en-US" sz="1200" spc="-48" dirty="0">
                <a:solidFill>
                  <a:srgbClr val="36211B"/>
                </a:solidFill>
                <a:latin typeface="Public Sans Thin"/>
                <a:ea typeface="Public Sans Thin"/>
                <a:cs typeface="Public Sans Thin"/>
                <a:sym typeface="Public Sans Thin"/>
              </a:rPr>
              <a:t> “job-seekers should focus on low retrenchment industries”.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144" dirty="0">
              <a:solidFill>
                <a:srgbClr val="36211B"/>
              </a:solidFill>
              <a:latin typeface="+mn-lt"/>
              <a:ea typeface="Fraunces Light"/>
              <a:cs typeface="Calibri" panose="020F0502020204030204" pitchFamily="34" charset="0"/>
              <a:sym typeface="Fraunces Light"/>
            </a:endParaRPr>
          </a:p>
        </p:txBody>
      </p:sp>
      <p:sp>
        <p:nvSpPr>
          <p:cNvPr id="4" name="Slide Number Placeholder 3"/>
          <p:cNvSpPr>
            <a:spLocks noGrp="1"/>
          </p:cNvSpPr>
          <p:nvPr>
            <p:ph type="sldNum" sz="quarter" idx="5"/>
          </p:nvPr>
        </p:nvSpPr>
        <p:spPr/>
        <p:txBody>
          <a:bodyPr/>
          <a:lstStyle/>
          <a:p>
            <a:fld id="{31DB424A-C399-1743-9AED-8B1F908131EE}" type="slidenum">
              <a:rPr lang="en-GB" smtClean="0"/>
              <a:t>18</a:t>
            </a:fld>
            <a:endParaRPr lang="en-GB"/>
          </a:p>
        </p:txBody>
      </p:sp>
    </p:spTree>
    <p:extLst>
      <p:ext uri="{BB962C8B-B14F-4D97-AF65-F5344CB8AC3E}">
        <p14:creationId xmlns:p14="http://schemas.microsoft.com/office/powerpoint/2010/main" val="4042438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48" dirty="0">
                <a:solidFill>
                  <a:srgbClr val="36211B"/>
                </a:solidFill>
                <a:latin typeface="Public Sans Thin"/>
                <a:ea typeface="Public Sans Thin"/>
                <a:cs typeface="Public Sans Thin"/>
                <a:sym typeface="Public Sans Thin"/>
              </a:rPr>
              <a:t>[Internal note] Highlight that this serves as deep-dive (and to fulfil assignment criteria).</a:t>
            </a:r>
          </a:p>
        </p:txBody>
      </p:sp>
      <p:sp>
        <p:nvSpPr>
          <p:cNvPr id="4" name="Slide Number Placeholder 3"/>
          <p:cNvSpPr>
            <a:spLocks noGrp="1"/>
          </p:cNvSpPr>
          <p:nvPr>
            <p:ph type="sldNum" sz="quarter" idx="5"/>
          </p:nvPr>
        </p:nvSpPr>
        <p:spPr/>
        <p:txBody>
          <a:bodyPr/>
          <a:lstStyle/>
          <a:p>
            <a:fld id="{31DB424A-C399-1743-9AED-8B1F908131EE}" type="slidenum">
              <a:rPr lang="en-GB" smtClean="0"/>
              <a:t>19</a:t>
            </a:fld>
            <a:endParaRPr lang="en-GB"/>
          </a:p>
        </p:txBody>
      </p:sp>
    </p:spTree>
    <p:extLst>
      <p:ext uri="{BB962C8B-B14F-4D97-AF65-F5344CB8AC3E}">
        <p14:creationId xmlns:p14="http://schemas.microsoft.com/office/powerpoint/2010/main" val="1373007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21</a:t>
            </a:fld>
            <a:endParaRPr lang="en-GB"/>
          </a:p>
        </p:txBody>
      </p:sp>
    </p:spTree>
    <p:extLst>
      <p:ext uri="{BB962C8B-B14F-4D97-AF65-F5344CB8AC3E}">
        <p14:creationId xmlns:p14="http://schemas.microsoft.com/office/powerpoint/2010/main" val="26517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48" dirty="0">
                <a:solidFill>
                  <a:srgbClr val="36211B"/>
                </a:solidFill>
                <a:latin typeface="Public Sans Thin"/>
                <a:ea typeface="Public Sans Thin"/>
                <a:cs typeface="Public Sans Thin"/>
                <a:sym typeface="Public Sans Thin"/>
              </a:rPr>
              <a:t>[Internal note] To </a:t>
            </a:r>
            <a:r>
              <a:rPr lang="en-US" sz="1200" spc="-48" dirty="0" err="1">
                <a:solidFill>
                  <a:srgbClr val="36211B"/>
                </a:solidFill>
                <a:latin typeface="Public Sans Thin"/>
                <a:ea typeface="Public Sans Thin"/>
                <a:cs typeface="Public Sans Thin"/>
                <a:sym typeface="Public Sans Thin"/>
              </a:rPr>
              <a:t>verbalise</a:t>
            </a:r>
            <a:r>
              <a:rPr lang="en-US" sz="1200" spc="-48" dirty="0">
                <a:solidFill>
                  <a:srgbClr val="36211B"/>
                </a:solidFill>
                <a:latin typeface="Public Sans Thin"/>
                <a:ea typeface="Public Sans Thin"/>
                <a:cs typeface="Public Sans Thin"/>
                <a:sym typeface="Public Sans Thin"/>
              </a:rPr>
              <a:t> I’m breaking down turnover rate from previous slide into individual components to </a:t>
            </a:r>
            <a:r>
              <a:rPr lang="en-US" sz="1200" spc="-48" dirty="0" err="1">
                <a:solidFill>
                  <a:srgbClr val="36211B"/>
                </a:solidFill>
                <a:latin typeface="Public Sans Thin"/>
                <a:ea typeface="Public Sans Thin"/>
                <a:cs typeface="Public Sans Thin"/>
                <a:sym typeface="Public Sans Thin"/>
              </a:rPr>
              <a:t>analyse</a:t>
            </a:r>
            <a:r>
              <a:rPr lang="en-US" sz="1200" spc="-48" dirty="0">
                <a:solidFill>
                  <a:srgbClr val="36211B"/>
                </a:solidFill>
                <a:latin typeface="Public Sans Thin"/>
                <a:ea typeface="Public Sans Thin"/>
                <a:cs typeface="Public Sans Thin"/>
                <a:sym typeface="Public Sans Thin"/>
              </a:rPr>
              <a:t> job satisfaction.</a:t>
            </a:r>
          </a:p>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23</a:t>
            </a:fld>
            <a:endParaRPr lang="en-GB"/>
          </a:p>
        </p:txBody>
      </p:sp>
    </p:spTree>
    <p:extLst>
      <p:ext uri="{BB962C8B-B14F-4D97-AF65-F5344CB8AC3E}">
        <p14:creationId xmlns:p14="http://schemas.microsoft.com/office/powerpoint/2010/main" val="148600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26</a:t>
            </a:fld>
            <a:endParaRPr lang="en-GB"/>
          </a:p>
        </p:txBody>
      </p:sp>
    </p:spTree>
    <p:extLst>
      <p:ext uri="{BB962C8B-B14F-4D97-AF65-F5344CB8AC3E}">
        <p14:creationId xmlns:p14="http://schemas.microsoft.com/office/powerpoint/2010/main" val="1561221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28</a:t>
            </a:fld>
            <a:endParaRPr lang="en-GB"/>
          </a:p>
        </p:txBody>
      </p:sp>
    </p:spTree>
    <p:extLst>
      <p:ext uri="{BB962C8B-B14F-4D97-AF65-F5344CB8AC3E}">
        <p14:creationId xmlns:p14="http://schemas.microsoft.com/office/powerpoint/2010/main" val="141553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29</a:t>
            </a:fld>
            <a:endParaRPr lang="en-GB"/>
          </a:p>
        </p:txBody>
      </p:sp>
    </p:spTree>
    <p:extLst>
      <p:ext uri="{BB962C8B-B14F-4D97-AF65-F5344CB8AC3E}">
        <p14:creationId xmlns:p14="http://schemas.microsoft.com/office/powerpoint/2010/main" val="78827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5</a:t>
            </a:fld>
            <a:endParaRPr lang="en-GB"/>
          </a:p>
        </p:txBody>
      </p:sp>
    </p:spTree>
    <p:extLst>
      <p:ext uri="{BB962C8B-B14F-4D97-AF65-F5344CB8AC3E}">
        <p14:creationId xmlns:p14="http://schemas.microsoft.com/office/powerpoint/2010/main" val="3477465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6</a:t>
            </a:fld>
            <a:endParaRPr lang="en-GB"/>
          </a:p>
        </p:txBody>
      </p:sp>
    </p:spTree>
    <p:extLst>
      <p:ext uri="{BB962C8B-B14F-4D97-AF65-F5344CB8AC3E}">
        <p14:creationId xmlns:p14="http://schemas.microsoft.com/office/powerpoint/2010/main" val="202993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7</a:t>
            </a:fld>
            <a:endParaRPr lang="en-GB"/>
          </a:p>
        </p:txBody>
      </p:sp>
    </p:spTree>
    <p:extLst>
      <p:ext uri="{BB962C8B-B14F-4D97-AF65-F5344CB8AC3E}">
        <p14:creationId xmlns:p14="http://schemas.microsoft.com/office/powerpoint/2010/main" val="819152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8</a:t>
            </a:fld>
            <a:endParaRPr lang="en-GB"/>
          </a:p>
        </p:txBody>
      </p:sp>
    </p:spTree>
    <p:extLst>
      <p:ext uri="{BB962C8B-B14F-4D97-AF65-F5344CB8AC3E}">
        <p14:creationId xmlns:p14="http://schemas.microsoft.com/office/powerpoint/2010/main" val="220143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9</a:t>
            </a:fld>
            <a:endParaRPr lang="en-GB"/>
          </a:p>
        </p:txBody>
      </p:sp>
    </p:spTree>
    <p:extLst>
      <p:ext uri="{BB962C8B-B14F-4D97-AF65-F5344CB8AC3E}">
        <p14:creationId xmlns:p14="http://schemas.microsoft.com/office/powerpoint/2010/main" val="314703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10</a:t>
            </a:fld>
            <a:endParaRPr lang="en-GB"/>
          </a:p>
        </p:txBody>
      </p:sp>
    </p:spTree>
    <p:extLst>
      <p:ext uri="{BB962C8B-B14F-4D97-AF65-F5344CB8AC3E}">
        <p14:creationId xmlns:p14="http://schemas.microsoft.com/office/powerpoint/2010/main" val="3747926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11</a:t>
            </a:fld>
            <a:endParaRPr lang="en-GB"/>
          </a:p>
        </p:txBody>
      </p:sp>
    </p:spTree>
    <p:extLst>
      <p:ext uri="{BB962C8B-B14F-4D97-AF65-F5344CB8AC3E}">
        <p14:creationId xmlns:p14="http://schemas.microsoft.com/office/powerpoint/2010/main" val="3579477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DB424A-C399-1743-9AED-8B1F908131EE}" type="slidenum">
              <a:rPr lang="en-GB" smtClean="0"/>
              <a:t>13</a:t>
            </a:fld>
            <a:endParaRPr lang="en-GB"/>
          </a:p>
        </p:txBody>
      </p:sp>
    </p:spTree>
    <p:extLst>
      <p:ext uri="{BB962C8B-B14F-4D97-AF65-F5344CB8AC3E}">
        <p14:creationId xmlns:p14="http://schemas.microsoft.com/office/powerpoint/2010/main" val="1346752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file:///Users/keithsngth/Documents/Keith/Courses/SP%20Specialist%20Diploma%20in%20Data%20Science%20(Artificial%20Intelligence)/IT8701/CA/CA2/C-Sng_Tian_Hao_Keith-1273381F/03_Figures/Retrenchment%20Rate%20Pie%20Chart%20by%20Industry.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hyperlink" Target="file:///Users/keithsngth/Documents/Keith/Courses/SP%20Specialist%20Diploma%20in%20Data%20Science%20(Artificial%20Intelligence)/IT8701/CA/CA2/C-Sng_Tian_Hao_Keith-1273381F/03_Figures/Retrenchment%20Rate%20Pie%20Chart%20by%20Industry.html"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channelnewsasia.com/singapore/singapore-labour-market-report-q1-2024-manpower-ministry-4423346"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hyperlink" Target="https://beta.data.gov.sg/datasets?query=Occupational+Wages&amp;resultId=d_6570c8bcc41ace6c00d9ab86fcd9aea5" TargetMode="External"/><Relationship Id="rId13" Type="http://schemas.openxmlformats.org/officeDocument/2006/relationships/image" Target="../media/image10.jpg"/><Relationship Id="rId3" Type="http://schemas.openxmlformats.org/officeDocument/2006/relationships/hyperlink" Target="https://beta.data.gov.sg/datasets?query=Overall+Unemployment+Rate&amp;resultId=d_e3598914c86699a9a36e68190f78c59a" TargetMode="External"/><Relationship Id="rId7" Type="http://schemas.openxmlformats.org/officeDocument/2006/relationships/hyperlink" Target="https://beta.data.gov.sg/collections/682/datasets/d_e6aeec36ef233579b42fa4a53d6b68cb/view" TargetMode="External"/><Relationship Id="rId12" Type="http://schemas.openxmlformats.org/officeDocument/2006/relationships/hyperlink" Target="https://beta.data.gov.sg/collections/1948/datasets/d_9190c1b4524b6361ce6afdffd39fa94e/view"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beta.data.gov.sg/collections/698/datasets/d_c794e2ad25c1d3bb7965d13dffd0b411/view" TargetMode="External"/><Relationship Id="rId11" Type="http://schemas.openxmlformats.org/officeDocument/2006/relationships/hyperlink" Target="https://beta.data.gov.sg/datasets?agencies=Ministry+of+Manpower+%28MOM%29&amp;query=industry+%28level+3%29&amp;resultId=d_c8db149104046725174a56b9d3e79926" TargetMode="External"/><Relationship Id="rId5" Type="http://schemas.openxmlformats.org/officeDocument/2006/relationships/hyperlink" Target="https://datahelpdesk.worldbank.org/knowledgebase/articles/906519-world-bank-country-and-lending-groups" TargetMode="External"/><Relationship Id="rId10" Type="http://schemas.openxmlformats.org/officeDocument/2006/relationships/hyperlink" Target="https://beta.data.gov.sg/collections/693/datasets/d_a1a97c36b2299a0805d8eabd4774da72/view" TargetMode="External"/><Relationship Id="rId4" Type="http://schemas.openxmlformats.org/officeDocument/2006/relationships/hyperlink" Target="https://data-explorer.oecd.org/vis?df%5Bds%5D=dsDisseminateFinalDMZ&amp;df%5Bid%5D=DSD_LFS%2540DF_IALFS_UNE_M&amp;df%5Bag%5D=OECD.SDD.TPS&amp;df%5Bvs%5D=1.0&amp;dq=..._Z.Y._T.Y_GE15..A&amp;lom=LASTNPERIODS&amp;lo=14&amp;to%5BTIME_PERIOD%5D=false&amp;vw=tb" TargetMode="External"/><Relationship Id="rId9" Type="http://schemas.openxmlformats.org/officeDocument/2006/relationships/hyperlink" Target="https://beta.data.gov.sg/collections/685/datasets/d_fad3e6e2455bf38a1dcf1b11f436cd88/view" TargetMode="External"/><Relationship Id="rId1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TextBox 2"/>
          <p:cNvSpPr txBox="1"/>
          <p:nvPr/>
        </p:nvSpPr>
        <p:spPr>
          <a:xfrm>
            <a:off x="990600" y="8871347"/>
            <a:ext cx="3467100" cy="615553"/>
          </a:xfrm>
          <a:prstGeom prst="rect">
            <a:avLst/>
          </a:prstGeom>
        </p:spPr>
        <p:txBody>
          <a:bodyPr wrap="square" lIns="0" tIns="0" rIns="0" bIns="0" rtlCol="0" anchor="t">
            <a:spAutoFit/>
          </a:bodyPr>
          <a:lstStyle/>
          <a:p>
            <a:pPr algn="l"/>
            <a:r>
              <a:rPr lang="en-US" sz="2000" spc="-48" dirty="0">
                <a:solidFill>
                  <a:srgbClr val="36211B"/>
                </a:solidFill>
                <a:latin typeface="Public Sans Medium"/>
                <a:ea typeface="Public Sans Medium"/>
                <a:cs typeface="Public Sans Medium"/>
                <a:sym typeface="Public Sans Medium"/>
              </a:rPr>
              <a:t>SNG TIAN HAO, KEITH</a:t>
            </a:r>
          </a:p>
          <a:p>
            <a:pPr algn="l"/>
            <a:r>
              <a:rPr lang="en-US" sz="2000" spc="-48" dirty="0">
                <a:solidFill>
                  <a:srgbClr val="36211B"/>
                </a:solidFill>
                <a:latin typeface="Public Sans Medium"/>
                <a:ea typeface="Public Sans Medium"/>
                <a:cs typeface="Public Sans Medium"/>
                <a:sym typeface="Public Sans Medium"/>
              </a:rPr>
              <a:t>1273881F</a:t>
            </a:r>
          </a:p>
        </p:txBody>
      </p:sp>
      <p:sp>
        <p:nvSpPr>
          <p:cNvPr id="4" name="AutoShape 4"/>
          <p:cNvSpPr/>
          <p:nvPr/>
        </p:nvSpPr>
        <p:spPr>
          <a:xfrm>
            <a:off x="990600" y="8724900"/>
            <a:ext cx="5588773" cy="0"/>
          </a:xfrm>
          <a:prstGeom prst="line">
            <a:avLst/>
          </a:prstGeom>
          <a:ln w="9525" cap="flat">
            <a:solidFill>
              <a:srgbClr val="36211B"/>
            </a:solidFill>
            <a:prstDash val="solid"/>
            <a:headEnd type="none" w="sm" len="sm"/>
            <a:tailEnd type="none" w="sm" len="sm"/>
          </a:ln>
        </p:spPr>
      </p:sp>
      <p:sp>
        <p:nvSpPr>
          <p:cNvPr id="5" name="TextBox 5"/>
          <p:cNvSpPr txBox="1"/>
          <p:nvPr/>
        </p:nvSpPr>
        <p:spPr>
          <a:xfrm>
            <a:off x="3662490" y="2429137"/>
            <a:ext cx="10963021" cy="2972673"/>
          </a:xfrm>
          <a:prstGeom prst="rect">
            <a:avLst/>
          </a:prstGeom>
        </p:spPr>
        <p:txBody>
          <a:bodyPr lIns="0" tIns="0" rIns="0" bIns="0" rtlCol="0" anchor="t">
            <a:spAutoFit/>
          </a:bodyPr>
          <a:lstStyle/>
          <a:p>
            <a:pPr algn="ctr">
              <a:lnSpc>
                <a:spcPts val="12000"/>
              </a:lnSpc>
            </a:pPr>
            <a:r>
              <a:rPr lang="en-US" sz="8000" b="1" spc="-480" dirty="0">
                <a:solidFill>
                  <a:srgbClr val="36211B"/>
                </a:solidFill>
                <a:latin typeface="Fraunces Light"/>
                <a:ea typeface="Fraunces Light"/>
                <a:cs typeface="Fraunces Light"/>
                <a:sym typeface="Fraunces Light"/>
              </a:rPr>
              <a:t>SINGAPORE LABOUR MARKET ANALYSIS</a:t>
            </a:r>
          </a:p>
        </p:txBody>
      </p:sp>
      <p:sp>
        <p:nvSpPr>
          <p:cNvPr id="10" name="TextBox 10"/>
          <p:cNvSpPr txBox="1"/>
          <p:nvPr/>
        </p:nvSpPr>
        <p:spPr>
          <a:xfrm>
            <a:off x="1677011" y="5906037"/>
            <a:ext cx="14933979" cy="456663"/>
          </a:xfrm>
          <a:prstGeom prst="rect">
            <a:avLst/>
          </a:prstGeom>
        </p:spPr>
        <p:txBody>
          <a:bodyPr wrap="square" lIns="0" tIns="0" rIns="0" bIns="0" rtlCol="0" anchor="ctr">
            <a:spAutoFit/>
          </a:bodyPr>
          <a:lstStyle/>
          <a:p>
            <a:pPr algn="ctr">
              <a:lnSpc>
                <a:spcPts val="3359"/>
              </a:lnSpc>
            </a:pPr>
            <a:r>
              <a:rPr lang="en-US" sz="4000" spc="-48" dirty="0">
                <a:solidFill>
                  <a:srgbClr val="36211B"/>
                </a:solidFill>
                <a:latin typeface="Public Sans Medium"/>
                <a:ea typeface="Public Sans Medium"/>
                <a:cs typeface="Public Sans Medium"/>
                <a:sym typeface="Public Sans Medium"/>
              </a:rPr>
              <a:t>[IT8701] Introduction to Programming for Data Science</a:t>
            </a:r>
          </a:p>
        </p:txBody>
      </p:sp>
      <p:sp>
        <p:nvSpPr>
          <p:cNvPr id="12" name="Freeform 12"/>
          <p:cNvSpPr/>
          <p:nvPr/>
        </p:nvSpPr>
        <p:spPr>
          <a:xfrm>
            <a:off x="0" y="9910777"/>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AutoShape 2"/>
          <p:cNvSpPr/>
          <p:nvPr/>
        </p:nvSpPr>
        <p:spPr>
          <a:xfrm flipV="1">
            <a:off x="-216000" y="5532836"/>
            <a:ext cx="18720000" cy="0"/>
          </a:xfrm>
          <a:prstGeom prst="line">
            <a:avLst/>
          </a:prstGeom>
          <a:ln w="9525" cap="flat">
            <a:solidFill>
              <a:srgbClr val="36211B"/>
            </a:solidFill>
            <a:prstDash val="solid"/>
            <a:headEnd type="none" w="sm" len="sm"/>
            <a:tailEnd type="none" w="sm" len="sm"/>
          </a:ln>
        </p:spPr>
      </p:sp>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5" name="TextBox 5"/>
          <p:cNvSpPr txBox="1"/>
          <p:nvPr/>
        </p:nvSpPr>
        <p:spPr>
          <a:xfrm>
            <a:off x="1028700" y="792480"/>
            <a:ext cx="4305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METHODOLOGY (APPROACH)</a:t>
            </a:r>
          </a:p>
        </p:txBody>
      </p:sp>
      <p:sp>
        <p:nvSpPr>
          <p:cNvPr id="8" name="TextBox 8"/>
          <p:cNvSpPr txBox="1"/>
          <p:nvPr/>
        </p:nvSpPr>
        <p:spPr>
          <a:xfrm>
            <a:off x="86239" y="6274595"/>
            <a:ext cx="2428361" cy="738664"/>
          </a:xfrm>
          <a:prstGeom prst="rect">
            <a:avLst/>
          </a:prstGeom>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Comparison of Singapore’s </a:t>
            </a:r>
            <a:r>
              <a:rPr lang="en-US" sz="1600" spc="-48" dirty="0" err="1">
                <a:solidFill>
                  <a:schemeClr val="bg1">
                    <a:lumMod val="75000"/>
                  </a:schemeClr>
                </a:solidFill>
                <a:latin typeface="Public Sans Thin"/>
                <a:ea typeface="Public Sans Thin"/>
                <a:cs typeface="Public Sans Thin"/>
                <a:sym typeface="Public Sans Thin"/>
              </a:rPr>
              <a:t>labour</a:t>
            </a:r>
            <a:r>
              <a:rPr lang="en-US" sz="1600" spc="-48" dirty="0">
                <a:solidFill>
                  <a:schemeClr val="bg1">
                    <a:lumMod val="75000"/>
                  </a:schemeClr>
                </a:solidFill>
                <a:latin typeface="Public Sans Thin"/>
                <a:ea typeface="Public Sans Thin"/>
                <a:cs typeface="Public Sans Thin"/>
                <a:sym typeface="Public Sans Thin"/>
              </a:rPr>
              <a:t> market health with other high income countries</a:t>
            </a:r>
          </a:p>
        </p:txBody>
      </p:sp>
      <p:sp>
        <p:nvSpPr>
          <p:cNvPr id="10" name="TextBox 10"/>
          <p:cNvSpPr txBox="1"/>
          <p:nvPr/>
        </p:nvSpPr>
        <p:spPr>
          <a:xfrm>
            <a:off x="1028700" y="1800225"/>
            <a:ext cx="7116897" cy="595291"/>
          </a:xfrm>
          <a:prstGeom prst="rect">
            <a:avLst/>
          </a:prstGeom>
        </p:spPr>
        <p:txBody>
          <a:bodyPr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 Framework</a:t>
            </a:r>
          </a:p>
        </p:txBody>
      </p:sp>
      <p:sp>
        <p:nvSpPr>
          <p:cNvPr id="13" name="Rounded Rectangle 12">
            <a:extLst>
              <a:ext uri="{FF2B5EF4-FFF2-40B4-BE49-F238E27FC236}">
                <a16:creationId xmlns:a16="http://schemas.microsoft.com/office/drawing/2014/main" id="{8E1F118D-9304-89D2-8488-65E5ACEB8F67}"/>
              </a:ext>
            </a:extLst>
          </p:cNvPr>
          <p:cNvSpPr/>
          <p:nvPr/>
        </p:nvSpPr>
        <p:spPr>
          <a:xfrm>
            <a:off x="265910" y="4947612"/>
            <a:ext cx="2069018"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Singapore </a:t>
            </a:r>
          </a:p>
          <a:p>
            <a:pPr algn="ctr"/>
            <a:r>
              <a:rPr lang="en-US" sz="1600" spc="-48" dirty="0">
                <a:solidFill>
                  <a:schemeClr val="bg1">
                    <a:lumMod val="75000"/>
                  </a:schemeClr>
                </a:solidFill>
                <a:latin typeface="Public Sans Medium"/>
                <a:ea typeface="Public Sans Medium"/>
                <a:cs typeface="Public Sans Medium"/>
                <a:sym typeface="Public Sans Medium"/>
              </a:rPr>
              <a:t>vs Global Unemployment</a:t>
            </a:r>
          </a:p>
        </p:txBody>
      </p:sp>
      <p:sp>
        <p:nvSpPr>
          <p:cNvPr id="14" name="Rounded Rectangle 13">
            <a:extLst>
              <a:ext uri="{FF2B5EF4-FFF2-40B4-BE49-F238E27FC236}">
                <a16:creationId xmlns:a16="http://schemas.microsoft.com/office/drawing/2014/main" id="{105D8611-8509-0477-6433-8255BE1CA027}"/>
              </a:ext>
            </a:extLst>
          </p:cNvPr>
          <p:cNvSpPr/>
          <p:nvPr/>
        </p:nvSpPr>
        <p:spPr>
          <a:xfrm>
            <a:off x="2789700" y="4947612"/>
            <a:ext cx="2171759"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Retrenchment Rates</a:t>
            </a:r>
          </a:p>
        </p:txBody>
      </p:sp>
      <p:sp>
        <p:nvSpPr>
          <p:cNvPr id="15" name="Rounded Rectangle 14">
            <a:extLst>
              <a:ext uri="{FF2B5EF4-FFF2-40B4-BE49-F238E27FC236}">
                <a16:creationId xmlns:a16="http://schemas.microsoft.com/office/drawing/2014/main" id="{DB4B16D7-4DB0-F17A-A444-578A940E37C6}"/>
              </a:ext>
            </a:extLst>
          </p:cNvPr>
          <p:cNvSpPr/>
          <p:nvPr/>
        </p:nvSpPr>
        <p:spPr>
          <a:xfrm>
            <a:off x="5444453" y="4947612"/>
            <a:ext cx="2081164" cy="1170441"/>
          </a:xfrm>
          <a:prstGeom prst="roundRect">
            <a:avLst/>
          </a:prstGeom>
          <a:solidFill>
            <a:schemeClr val="bg2">
              <a:lumMod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rgbClr val="36211B"/>
                </a:solidFill>
                <a:latin typeface="Public Sans Medium"/>
                <a:ea typeface="Public Sans Medium"/>
                <a:cs typeface="Public Sans Medium"/>
                <a:sym typeface="Public Sans Medium"/>
              </a:rPr>
              <a:t>Turnover Rates</a:t>
            </a:r>
          </a:p>
        </p:txBody>
      </p:sp>
      <p:sp>
        <p:nvSpPr>
          <p:cNvPr id="16" name="Rounded Rectangle 15">
            <a:extLst>
              <a:ext uri="{FF2B5EF4-FFF2-40B4-BE49-F238E27FC236}">
                <a16:creationId xmlns:a16="http://schemas.microsoft.com/office/drawing/2014/main" id="{B9178E60-E11B-0D7F-6101-7299AC93C743}"/>
              </a:ext>
            </a:extLst>
          </p:cNvPr>
          <p:cNvSpPr/>
          <p:nvPr/>
        </p:nvSpPr>
        <p:spPr>
          <a:xfrm>
            <a:off x="8035242" y="4923236"/>
            <a:ext cx="2110915" cy="1194817"/>
          </a:xfrm>
          <a:prstGeom prst="roundRect">
            <a:avLst/>
          </a:prstGeom>
          <a:solidFill>
            <a:schemeClr val="bg2">
              <a:lumMod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rgbClr val="36211B"/>
                </a:solidFill>
                <a:latin typeface="Public Sans Medium"/>
                <a:ea typeface="Public Sans Medium"/>
                <a:cs typeface="Public Sans Medium"/>
                <a:sym typeface="Public Sans Medium"/>
              </a:rPr>
              <a:t>Wage Comparison</a:t>
            </a:r>
          </a:p>
        </p:txBody>
      </p:sp>
      <p:sp>
        <p:nvSpPr>
          <p:cNvPr id="17" name="Rounded Rectangle 16">
            <a:extLst>
              <a:ext uri="{FF2B5EF4-FFF2-40B4-BE49-F238E27FC236}">
                <a16:creationId xmlns:a16="http://schemas.microsoft.com/office/drawing/2014/main" id="{F392B04F-FFC3-2123-5C6F-BF4924AFDAB3}"/>
              </a:ext>
            </a:extLst>
          </p:cNvPr>
          <p:cNvSpPr/>
          <p:nvPr/>
        </p:nvSpPr>
        <p:spPr>
          <a:xfrm>
            <a:off x="10618577" y="4951091"/>
            <a:ext cx="2230424" cy="1170441"/>
          </a:xfrm>
          <a:prstGeom prst="roundRect">
            <a:avLst/>
          </a:prstGeom>
          <a:solidFill>
            <a:schemeClr val="bg2">
              <a:lumMod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rgbClr val="36211B"/>
                </a:solidFill>
                <a:latin typeface="Public Sans Medium"/>
                <a:ea typeface="Public Sans Medium"/>
                <a:cs typeface="Public Sans Medium"/>
                <a:sym typeface="Public Sans Medium"/>
              </a:rPr>
              <a:t>Weekly Hours Worked</a:t>
            </a:r>
          </a:p>
        </p:txBody>
      </p:sp>
      <p:sp>
        <p:nvSpPr>
          <p:cNvPr id="18" name="Rounded Rectangle 17">
            <a:extLst>
              <a:ext uri="{FF2B5EF4-FFF2-40B4-BE49-F238E27FC236}">
                <a16:creationId xmlns:a16="http://schemas.microsoft.com/office/drawing/2014/main" id="{755A3AF4-FD0C-D5CF-AE46-C9A9FF369284}"/>
              </a:ext>
            </a:extLst>
          </p:cNvPr>
          <p:cNvSpPr/>
          <p:nvPr/>
        </p:nvSpPr>
        <p:spPr>
          <a:xfrm>
            <a:off x="13296111" y="4947613"/>
            <a:ext cx="2069018" cy="1170441"/>
          </a:xfrm>
          <a:prstGeom prst="roundRect">
            <a:avLst/>
          </a:prstGeom>
          <a:solidFill>
            <a:schemeClr val="bg2">
              <a:lumMod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rgbClr val="36211B"/>
                </a:solidFill>
                <a:latin typeface="Public Sans Medium"/>
                <a:ea typeface="Public Sans Medium"/>
                <a:cs typeface="Public Sans Medium"/>
                <a:sym typeface="Public Sans Medium"/>
              </a:rPr>
              <a:t>Leave Package Comparison</a:t>
            </a:r>
          </a:p>
        </p:txBody>
      </p:sp>
      <p:sp>
        <p:nvSpPr>
          <p:cNvPr id="19" name="Rounded Rectangle 18">
            <a:extLst>
              <a:ext uri="{FF2B5EF4-FFF2-40B4-BE49-F238E27FC236}">
                <a16:creationId xmlns:a16="http://schemas.microsoft.com/office/drawing/2014/main" id="{9B8A7ACC-E87C-7499-574D-4DF7D16A9B1B}"/>
              </a:ext>
            </a:extLst>
          </p:cNvPr>
          <p:cNvSpPr/>
          <p:nvPr/>
        </p:nvSpPr>
        <p:spPr>
          <a:xfrm>
            <a:off x="15886911" y="4952176"/>
            <a:ext cx="2069018" cy="1170441"/>
          </a:xfrm>
          <a:prstGeom prst="roundRect">
            <a:avLst/>
          </a:prstGeom>
          <a:solidFill>
            <a:schemeClr val="bg2">
              <a:lumMod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rgbClr val="36211B"/>
                </a:solidFill>
                <a:latin typeface="Public Sans Medium"/>
                <a:ea typeface="Public Sans Medium"/>
                <a:cs typeface="Public Sans Medium"/>
                <a:sym typeface="Public Sans Medium"/>
              </a:rPr>
              <a:t>Flexible Working Arrangements (FWA)</a:t>
            </a:r>
          </a:p>
        </p:txBody>
      </p:sp>
      <p:sp>
        <p:nvSpPr>
          <p:cNvPr id="20" name="TextBox 8">
            <a:extLst>
              <a:ext uri="{FF2B5EF4-FFF2-40B4-BE49-F238E27FC236}">
                <a16:creationId xmlns:a16="http://schemas.microsoft.com/office/drawing/2014/main" id="{4FF52882-F28B-E887-11BB-E18FDA10B3F3}"/>
              </a:ext>
            </a:extLst>
          </p:cNvPr>
          <p:cNvSpPr txBox="1"/>
          <p:nvPr/>
        </p:nvSpPr>
        <p:spPr>
          <a:xfrm>
            <a:off x="2667000" y="6274594"/>
            <a:ext cx="2428361" cy="984885"/>
          </a:xfrm>
          <a:prstGeom prst="rect">
            <a:avLst/>
          </a:prstGeom>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Job security analysis using retrenchment rates in the past 10 years  by industry and sector</a:t>
            </a:r>
          </a:p>
        </p:txBody>
      </p:sp>
      <p:sp>
        <p:nvSpPr>
          <p:cNvPr id="21" name="TextBox 8">
            <a:extLst>
              <a:ext uri="{FF2B5EF4-FFF2-40B4-BE49-F238E27FC236}">
                <a16:creationId xmlns:a16="http://schemas.microsoft.com/office/drawing/2014/main" id="{EE06C6E4-75BE-AB7D-E453-15EF5AC714B5}"/>
              </a:ext>
            </a:extLst>
          </p:cNvPr>
          <p:cNvSpPr txBox="1"/>
          <p:nvPr/>
        </p:nvSpPr>
        <p:spPr>
          <a:xfrm>
            <a:off x="5270854" y="6274594"/>
            <a:ext cx="2428361" cy="984885"/>
          </a:xfrm>
          <a:prstGeom prst="rect">
            <a:avLst/>
          </a:prstGeom>
        </p:spPr>
        <p:txBody>
          <a:bodyPr wrap="square" lIns="0" tIns="0" rIns="0" bIns="0" rtlCol="0" anchor="t">
            <a:spAutoFit/>
          </a:bodyPr>
          <a:lstStyle/>
          <a:p>
            <a:pPr algn="just"/>
            <a:r>
              <a:rPr lang="en-US" sz="1600" spc="-48" dirty="0">
                <a:solidFill>
                  <a:srgbClr val="36211B"/>
                </a:solidFill>
                <a:latin typeface="Public Sans Thin"/>
                <a:ea typeface="Public Sans Thin"/>
                <a:cs typeface="Public Sans Thin"/>
                <a:sym typeface="Public Sans Thin"/>
              </a:rPr>
              <a:t>Analysis of job satisfaction and opportunities using latest resignation and recruitment rates in 2023</a:t>
            </a:r>
          </a:p>
        </p:txBody>
      </p:sp>
      <p:sp>
        <p:nvSpPr>
          <p:cNvPr id="22" name="TextBox 8">
            <a:extLst>
              <a:ext uri="{FF2B5EF4-FFF2-40B4-BE49-F238E27FC236}">
                <a16:creationId xmlns:a16="http://schemas.microsoft.com/office/drawing/2014/main" id="{49296455-41FC-536A-8D46-625535DE3C6A}"/>
              </a:ext>
            </a:extLst>
          </p:cNvPr>
          <p:cNvSpPr txBox="1"/>
          <p:nvPr/>
        </p:nvSpPr>
        <p:spPr>
          <a:xfrm>
            <a:off x="7848600" y="6274594"/>
            <a:ext cx="2428361" cy="1231106"/>
          </a:xfrm>
          <a:prstGeom prst="rect">
            <a:avLst/>
          </a:prstGeom>
        </p:spPr>
        <p:txBody>
          <a:bodyPr wrap="square" lIns="0" tIns="0" rIns="0" bIns="0" rtlCol="0" anchor="t">
            <a:spAutoFit/>
          </a:bodyPr>
          <a:lstStyle/>
          <a:p>
            <a:pPr algn="just"/>
            <a:r>
              <a:rPr lang="en-US" sz="1600" spc="-48" dirty="0">
                <a:solidFill>
                  <a:srgbClr val="36211B"/>
                </a:solidFill>
                <a:latin typeface="Public Sans Thin"/>
                <a:ea typeface="Public Sans Thin"/>
                <a:cs typeface="Public Sans Thin"/>
                <a:sym typeface="Public Sans Thin"/>
              </a:rPr>
              <a:t>Comparison of monthly wages across different occupation groups and industries using wage data from 2022</a:t>
            </a:r>
          </a:p>
        </p:txBody>
      </p:sp>
      <p:sp>
        <p:nvSpPr>
          <p:cNvPr id="23" name="TextBox 8">
            <a:extLst>
              <a:ext uri="{FF2B5EF4-FFF2-40B4-BE49-F238E27FC236}">
                <a16:creationId xmlns:a16="http://schemas.microsoft.com/office/drawing/2014/main" id="{D8B39E34-B848-4367-6844-AD42B156BE36}"/>
              </a:ext>
            </a:extLst>
          </p:cNvPr>
          <p:cNvSpPr txBox="1"/>
          <p:nvPr/>
        </p:nvSpPr>
        <p:spPr>
          <a:xfrm>
            <a:off x="10525639" y="6274594"/>
            <a:ext cx="2428361" cy="984885"/>
          </a:xfrm>
          <a:prstGeom prst="rect">
            <a:avLst/>
          </a:prstGeom>
        </p:spPr>
        <p:txBody>
          <a:bodyPr wrap="square" lIns="0" tIns="0" rIns="0" bIns="0" rtlCol="0" anchor="t">
            <a:spAutoFit/>
          </a:bodyPr>
          <a:lstStyle/>
          <a:p>
            <a:pPr algn="just"/>
            <a:r>
              <a:rPr lang="en-US" sz="1600" spc="-48" dirty="0">
                <a:solidFill>
                  <a:srgbClr val="36211B"/>
                </a:solidFill>
                <a:latin typeface="Public Sans Thin"/>
                <a:ea typeface="Public Sans Thin"/>
                <a:cs typeface="Public Sans Thin"/>
                <a:sym typeface="Public Sans Thin"/>
              </a:rPr>
              <a:t>Work-life balance analysis by industry and sector using weekly hours worked data from 2023</a:t>
            </a:r>
          </a:p>
        </p:txBody>
      </p:sp>
      <p:sp>
        <p:nvSpPr>
          <p:cNvPr id="24" name="TextBox 8">
            <a:extLst>
              <a:ext uri="{FF2B5EF4-FFF2-40B4-BE49-F238E27FC236}">
                <a16:creationId xmlns:a16="http://schemas.microsoft.com/office/drawing/2014/main" id="{1A274C5B-F55F-974B-A0CF-9CEFB59E697A}"/>
              </a:ext>
            </a:extLst>
          </p:cNvPr>
          <p:cNvSpPr txBox="1"/>
          <p:nvPr/>
        </p:nvSpPr>
        <p:spPr>
          <a:xfrm>
            <a:off x="13116439" y="6271116"/>
            <a:ext cx="2428361" cy="738664"/>
          </a:xfrm>
          <a:prstGeom prst="rect">
            <a:avLst/>
          </a:prstGeom>
        </p:spPr>
        <p:txBody>
          <a:bodyPr wrap="square" lIns="0" tIns="0" rIns="0" bIns="0" rtlCol="0" anchor="t">
            <a:spAutoFit/>
          </a:bodyPr>
          <a:lstStyle/>
          <a:p>
            <a:pPr algn="just"/>
            <a:r>
              <a:rPr lang="en-US" sz="1600" spc="-48" dirty="0">
                <a:solidFill>
                  <a:srgbClr val="36211B"/>
                </a:solidFill>
                <a:latin typeface="Public Sans Thin"/>
                <a:ea typeface="Public Sans Thin"/>
                <a:cs typeface="Public Sans Thin"/>
                <a:sym typeface="Public Sans Thin"/>
              </a:rPr>
              <a:t>Comparison of annual leave package by industry based on 2022 leave data</a:t>
            </a:r>
          </a:p>
        </p:txBody>
      </p:sp>
      <p:sp>
        <p:nvSpPr>
          <p:cNvPr id="25" name="TextBox 8">
            <a:extLst>
              <a:ext uri="{FF2B5EF4-FFF2-40B4-BE49-F238E27FC236}">
                <a16:creationId xmlns:a16="http://schemas.microsoft.com/office/drawing/2014/main" id="{5791AD36-E187-29D4-5F11-06349164CA62}"/>
              </a:ext>
            </a:extLst>
          </p:cNvPr>
          <p:cNvSpPr txBox="1"/>
          <p:nvPr/>
        </p:nvSpPr>
        <p:spPr>
          <a:xfrm>
            <a:off x="15707239" y="6271116"/>
            <a:ext cx="2428361" cy="492443"/>
          </a:xfrm>
          <a:prstGeom prst="rect">
            <a:avLst/>
          </a:prstGeom>
        </p:spPr>
        <p:txBody>
          <a:bodyPr wrap="square" lIns="0" tIns="0" rIns="0" bIns="0" rtlCol="0" anchor="t">
            <a:spAutoFit/>
          </a:bodyPr>
          <a:lstStyle/>
          <a:p>
            <a:pPr algn="just"/>
            <a:r>
              <a:rPr lang="en-US" sz="1600" spc="-48" dirty="0">
                <a:solidFill>
                  <a:srgbClr val="36211B"/>
                </a:solidFill>
                <a:latin typeface="Public Sans Thin"/>
                <a:ea typeface="Public Sans Thin"/>
                <a:cs typeface="Public Sans Thin"/>
                <a:sym typeface="Public Sans Thin"/>
              </a:rPr>
              <a:t>FWA analysis by industry based on 2022 FWA data</a:t>
            </a:r>
          </a:p>
        </p:txBody>
      </p:sp>
      <p:grpSp>
        <p:nvGrpSpPr>
          <p:cNvPr id="34" name="Group 33">
            <a:extLst>
              <a:ext uri="{FF2B5EF4-FFF2-40B4-BE49-F238E27FC236}">
                <a16:creationId xmlns:a16="http://schemas.microsoft.com/office/drawing/2014/main" id="{3327A528-0AD7-7959-9383-8E88E52B582E}"/>
              </a:ext>
            </a:extLst>
          </p:cNvPr>
          <p:cNvGrpSpPr/>
          <p:nvPr/>
        </p:nvGrpSpPr>
        <p:grpSpPr>
          <a:xfrm>
            <a:off x="2808425" y="4014128"/>
            <a:ext cx="4717192" cy="304800"/>
            <a:chOff x="2789700" y="3695700"/>
            <a:chExt cx="4717192" cy="304800"/>
          </a:xfrm>
        </p:grpSpPr>
        <p:sp>
          <p:nvSpPr>
            <p:cNvPr id="27" name="AutoShape 13">
              <a:extLst>
                <a:ext uri="{FF2B5EF4-FFF2-40B4-BE49-F238E27FC236}">
                  <a16:creationId xmlns:a16="http://schemas.microsoft.com/office/drawing/2014/main" id="{374B29B1-E351-A567-9E04-A728219AEA06}"/>
                </a:ext>
              </a:extLst>
            </p:cNvPr>
            <p:cNvSpPr/>
            <p:nvPr/>
          </p:nvSpPr>
          <p:spPr>
            <a:xfrm>
              <a:off x="2790892" y="4000500"/>
              <a:ext cx="4716000" cy="0"/>
            </a:xfrm>
            <a:prstGeom prst="line">
              <a:avLst/>
            </a:prstGeom>
            <a:ln w="9525" cap="flat">
              <a:solidFill>
                <a:schemeClr val="bg1">
                  <a:lumMod val="75000"/>
                </a:schemeClr>
              </a:solidFill>
              <a:prstDash val="solid"/>
              <a:headEnd type="none" w="sm" len="sm"/>
              <a:tailEnd type="none" w="sm" len="sm"/>
            </a:ln>
          </p:spPr>
        </p:sp>
        <p:sp>
          <p:nvSpPr>
            <p:cNvPr id="28" name="TextBox 8">
              <a:extLst>
                <a:ext uri="{FF2B5EF4-FFF2-40B4-BE49-F238E27FC236}">
                  <a16:creationId xmlns:a16="http://schemas.microsoft.com/office/drawing/2014/main" id="{EB0F0A27-040C-F0C4-C777-39AAE234FC37}"/>
                </a:ext>
              </a:extLst>
            </p:cNvPr>
            <p:cNvSpPr txBox="1"/>
            <p:nvPr/>
          </p:nvSpPr>
          <p:spPr>
            <a:xfrm>
              <a:off x="2789700" y="3695700"/>
              <a:ext cx="2428361" cy="246221"/>
            </a:xfrm>
            <a:prstGeom prst="rect">
              <a:avLst/>
            </a:prstGeom>
          </p:spPr>
          <p:txBody>
            <a:bodyPr wrap="square" lIns="0" tIns="0" rIns="0" bIns="0" rtlCol="0" anchor="t">
              <a:spAutoFit/>
            </a:bodyPr>
            <a:lstStyle/>
            <a:p>
              <a:pPr algn="just"/>
              <a:r>
                <a:rPr lang="en-US" sz="1600" b="1" spc="-48" dirty="0">
                  <a:solidFill>
                    <a:schemeClr val="bg1">
                      <a:lumMod val="75000"/>
                    </a:schemeClr>
                  </a:solidFill>
                  <a:latin typeface="Public Sans Thin"/>
                  <a:ea typeface="Public Sans Thin"/>
                  <a:cs typeface="Public Sans Thin"/>
                  <a:sym typeface="Public Sans Thin"/>
                </a:rPr>
                <a:t>Job security and attrition</a:t>
              </a:r>
            </a:p>
          </p:txBody>
        </p:sp>
      </p:grpSp>
      <p:grpSp>
        <p:nvGrpSpPr>
          <p:cNvPr id="35" name="Group 34">
            <a:extLst>
              <a:ext uri="{FF2B5EF4-FFF2-40B4-BE49-F238E27FC236}">
                <a16:creationId xmlns:a16="http://schemas.microsoft.com/office/drawing/2014/main" id="{F75241E2-4209-C266-D46D-27701AFA1486}"/>
              </a:ext>
            </a:extLst>
          </p:cNvPr>
          <p:cNvGrpSpPr/>
          <p:nvPr/>
        </p:nvGrpSpPr>
        <p:grpSpPr>
          <a:xfrm>
            <a:off x="5444453" y="3645808"/>
            <a:ext cx="12457192" cy="304800"/>
            <a:chOff x="5443261" y="3393746"/>
            <a:chExt cx="12457192" cy="304800"/>
          </a:xfrm>
        </p:grpSpPr>
        <p:sp>
          <p:nvSpPr>
            <p:cNvPr id="30" name="AutoShape 13">
              <a:extLst>
                <a:ext uri="{FF2B5EF4-FFF2-40B4-BE49-F238E27FC236}">
                  <a16:creationId xmlns:a16="http://schemas.microsoft.com/office/drawing/2014/main" id="{3E54DC68-B9F5-B136-E4F7-9A8C6BD2BF05}"/>
                </a:ext>
              </a:extLst>
            </p:cNvPr>
            <p:cNvSpPr>
              <a:spLocks/>
            </p:cNvSpPr>
            <p:nvPr/>
          </p:nvSpPr>
          <p:spPr>
            <a:xfrm>
              <a:off x="5444453" y="3698546"/>
              <a:ext cx="12456000" cy="0"/>
            </a:xfrm>
            <a:prstGeom prst="line">
              <a:avLst/>
            </a:prstGeom>
            <a:ln w="9525" cap="flat">
              <a:solidFill>
                <a:srgbClr val="36211B"/>
              </a:solidFill>
              <a:prstDash val="solid"/>
              <a:headEnd type="none" w="sm" len="sm"/>
              <a:tailEnd type="none" w="sm" len="sm"/>
            </a:ln>
          </p:spPr>
        </p:sp>
        <p:sp>
          <p:nvSpPr>
            <p:cNvPr id="31" name="TextBox 8">
              <a:extLst>
                <a:ext uri="{FF2B5EF4-FFF2-40B4-BE49-F238E27FC236}">
                  <a16:creationId xmlns:a16="http://schemas.microsoft.com/office/drawing/2014/main" id="{BD32DAEC-C01D-F960-8247-828CDC5B10A0}"/>
                </a:ext>
              </a:extLst>
            </p:cNvPr>
            <p:cNvSpPr txBox="1"/>
            <p:nvPr/>
          </p:nvSpPr>
          <p:spPr>
            <a:xfrm>
              <a:off x="5443261" y="3393746"/>
              <a:ext cx="7116897" cy="246221"/>
            </a:xfrm>
            <a:prstGeom prst="rect">
              <a:avLst/>
            </a:prstGeom>
          </p:spPr>
          <p:txBody>
            <a:bodyPr wrap="square" lIns="0" tIns="0" rIns="0" bIns="0" rtlCol="0" anchor="t">
              <a:spAutoFit/>
            </a:bodyPr>
            <a:lstStyle/>
            <a:p>
              <a:pPr algn="just"/>
              <a:r>
                <a:rPr lang="en-US" sz="1600" b="1" spc="-48" dirty="0">
                  <a:solidFill>
                    <a:srgbClr val="36211B"/>
                  </a:solidFill>
                  <a:latin typeface="Public Sans Thin"/>
                  <a:ea typeface="Public Sans Thin"/>
                  <a:cs typeface="Public Sans Thin"/>
                  <a:sym typeface="Public Sans Thin"/>
                </a:rPr>
                <a:t>Job opportunities, benefits, and satisfaction</a:t>
              </a:r>
            </a:p>
          </p:txBody>
        </p:sp>
      </p:grpSp>
      <p:grpSp>
        <p:nvGrpSpPr>
          <p:cNvPr id="36" name="Group 35">
            <a:extLst>
              <a:ext uri="{FF2B5EF4-FFF2-40B4-BE49-F238E27FC236}">
                <a16:creationId xmlns:a16="http://schemas.microsoft.com/office/drawing/2014/main" id="{F364DEF7-1681-E769-4519-1A44BC78FA62}"/>
              </a:ext>
            </a:extLst>
          </p:cNvPr>
          <p:cNvGrpSpPr/>
          <p:nvPr/>
        </p:nvGrpSpPr>
        <p:grpSpPr>
          <a:xfrm>
            <a:off x="373531" y="4382449"/>
            <a:ext cx="2449192" cy="304800"/>
            <a:chOff x="373531" y="3993113"/>
            <a:chExt cx="2449192" cy="304800"/>
          </a:xfrm>
        </p:grpSpPr>
        <p:sp>
          <p:nvSpPr>
            <p:cNvPr id="32" name="AutoShape 13">
              <a:extLst>
                <a:ext uri="{FF2B5EF4-FFF2-40B4-BE49-F238E27FC236}">
                  <a16:creationId xmlns:a16="http://schemas.microsoft.com/office/drawing/2014/main" id="{8B02BFDA-332E-12FD-1488-32328EC960DF}"/>
                </a:ext>
              </a:extLst>
            </p:cNvPr>
            <p:cNvSpPr/>
            <p:nvPr/>
          </p:nvSpPr>
          <p:spPr>
            <a:xfrm>
              <a:off x="374723" y="4297913"/>
              <a:ext cx="2448000" cy="0"/>
            </a:xfrm>
            <a:prstGeom prst="line">
              <a:avLst/>
            </a:prstGeom>
            <a:ln w="9525" cap="flat">
              <a:solidFill>
                <a:schemeClr val="bg1">
                  <a:lumMod val="75000"/>
                </a:schemeClr>
              </a:solidFill>
              <a:prstDash val="solid"/>
              <a:headEnd type="none" w="sm" len="sm"/>
              <a:tailEnd type="none" w="sm" len="sm"/>
            </a:ln>
          </p:spPr>
        </p:sp>
        <p:sp>
          <p:nvSpPr>
            <p:cNvPr id="33" name="TextBox 8">
              <a:extLst>
                <a:ext uri="{FF2B5EF4-FFF2-40B4-BE49-F238E27FC236}">
                  <a16:creationId xmlns:a16="http://schemas.microsoft.com/office/drawing/2014/main" id="{DEB26BF4-4448-9946-484B-E3936A7F40C8}"/>
                </a:ext>
              </a:extLst>
            </p:cNvPr>
            <p:cNvSpPr txBox="1"/>
            <p:nvPr/>
          </p:nvSpPr>
          <p:spPr>
            <a:xfrm>
              <a:off x="373531" y="3993113"/>
              <a:ext cx="2428361" cy="246221"/>
            </a:xfrm>
            <a:prstGeom prst="rect">
              <a:avLst/>
            </a:prstGeom>
          </p:spPr>
          <p:txBody>
            <a:bodyPr wrap="square" lIns="0" tIns="0" rIns="0" bIns="0" rtlCol="0" anchor="t">
              <a:spAutoFit/>
            </a:bodyPr>
            <a:lstStyle/>
            <a:p>
              <a:pPr algn="just"/>
              <a:r>
                <a:rPr lang="en-US" sz="1600" b="1" spc="-48" dirty="0" err="1">
                  <a:solidFill>
                    <a:schemeClr val="bg1">
                      <a:lumMod val="75000"/>
                    </a:schemeClr>
                  </a:solidFill>
                  <a:latin typeface="Public Sans Thin"/>
                  <a:ea typeface="Public Sans Thin"/>
                  <a:cs typeface="Public Sans Thin"/>
                  <a:sym typeface="Public Sans Thin"/>
                </a:rPr>
                <a:t>Labour</a:t>
              </a:r>
              <a:r>
                <a:rPr lang="en-US" sz="1600" b="1" spc="-48" dirty="0">
                  <a:solidFill>
                    <a:schemeClr val="bg1">
                      <a:lumMod val="75000"/>
                    </a:schemeClr>
                  </a:solidFill>
                  <a:latin typeface="Public Sans Thin"/>
                  <a:ea typeface="Public Sans Thin"/>
                  <a:cs typeface="Public Sans Thin"/>
                  <a:sym typeface="Public Sans Thin"/>
                </a:rPr>
                <a:t> market sensing</a:t>
              </a:r>
            </a:p>
          </p:txBody>
        </p:sp>
      </p:grpSp>
    </p:spTree>
    <p:extLst>
      <p:ext uri="{BB962C8B-B14F-4D97-AF65-F5344CB8AC3E}">
        <p14:creationId xmlns:p14="http://schemas.microsoft.com/office/powerpoint/2010/main" val="2439083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6E3"/>
        </a:solidFill>
        <a:effectLst/>
      </p:bgPr>
    </p:bg>
    <p:spTree>
      <p:nvGrpSpPr>
        <p:cNvPr id="1" name=""/>
        <p:cNvGrpSpPr/>
        <p:nvPr/>
      </p:nvGrpSpPr>
      <p:grpSpPr>
        <a:xfrm>
          <a:off x="0" y="0"/>
          <a:ext cx="0" cy="0"/>
          <a:chOff x="0" y="0"/>
          <a:chExt cx="0" cy="0"/>
        </a:xfrm>
      </p:grpSpPr>
      <p:sp>
        <p:nvSpPr>
          <p:cNvPr id="4" name="Freeform 4"/>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6" name="TextBox 6"/>
          <p:cNvSpPr txBox="1"/>
          <p:nvPr/>
        </p:nvSpPr>
        <p:spPr>
          <a:xfrm>
            <a:off x="1028700" y="792480"/>
            <a:ext cx="6210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METHODOLOGY (DATA PRE-PROCESSING)</a:t>
            </a:r>
          </a:p>
        </p:txBody>
      </p:sp>
      <p:sp>
        <p:nvSpPr>
          <p:cNvPr id="10" name="TextBox 10"/>
          <p:cNvSpPr txBox="1"/>
          <p:nvPr/>
        </p:nvSpPr>
        <p:spPr>
          <a:xfrm>
            <a:off x="15160864" y="8843010"/>
            <a:ext cx="2098436" cy="415290"/>
          </a:xfrm>
          <a:prstGeom prst="rect">
            <a:avLst/>
          </a:prstGeom>
        </p:spPr>
        <p:txBody>
          <a:bodyPr lIns="0" tIns="0" rIns="0" bIns="0" rtlCol="0" anchor="t">
            <a:spAutoFit/>
          </a:bodyPr>
          <a:lstStyle/>
          <a:p>
            <a:pPr algn="r">
              <a:lnSpc>
                <a:spcPts val="3359"/>
              </a:lnSpc>
            </a:pPr>
            <a:r>
              <a:rPr lang="en-US" sz="2400" spc="-48">
                <a:solidFill>
                  <a:srgbClr val="E8E6E3"/>
                </a:solidFill>
                <a:latin typeface="Public Sans Thin"/>
                <a:ea typeface="Public Sans Thin"/>
                <a:cs typeface="Public Sans Thin"/>
                <a:sym typeface="Public Sans Thin"/>
              </a:rPr>
              <a:t>4</a:t>
            </a:r>
          </a:p>
        </p:txBody>
      </p:sp>
      <p:sp>
        <p:nvSpPr>
          <p:cNvPr id="18" name="TextBox 9">
            <a:extLst>
              <a:ext uri="{FF2B5EF4-FFF2-40B4-BE49-F238E27FC236}">
                <a16:creationId xmlns:a16="http://schemas.microsoft.com/office/drawing/2014/main" id="{AEEE76FF-EEE9-7FA3-56BB-5DA2E1B6B455}"/>
              </a:ext>
            </a:extLst>
          </p:cNvPr>
          <p:cNvSpPr txBox="1"/>
          <p:nvPr/>
        </p:nvSpPr>
        <p:spPr>
          <a:xfrm>
            <a:off x="1028701" y="2408800"/>
            <a:ext cx="8267699" cy="2147063"/>
          </a:xfrm>
          <a:prstGeom prst="rect">
            <a:avLst/>
          </a:prstGeom>
        </p:spPr>
        <p:txBody>
          <a:bodyPr wrap="square" lIns="0" tIns="0" rIns="0" bIns="0" rtlCol="0" anchor="t">
            <a:spAutoFit/>
          </a:bodyPr>
          <a:lstStyle/>
          <a:p>
            <a:pPr marL="355600" lvl="1" indent="-355600" algn="just">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Downloaded datasets using self-defined function to call APIs (wherever possible)</a:t>
            </a:r>
          </a:p>
          <a:p>
            <a:pPr marL="355600" lvl="1" indent="-355600" algn="just">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Cleaned raw data (minimally) by replacing blanks and nulls with </a:t>
            </a:r>
            <a:r>
              <a:rPr lang="en-US" sz="2000" spc="-48" dirty="0">
                <a:solidFill>
                  <a:srgbClr val="36211B"/>
                </a:solidFill>
                <a:latin typeface="Courier New" panose="02070309020205020404" pitchFamily="49" charset="0"/>
                <a:ea typeface="Public Sans Thin"/>
                <a:cs typeface="Courier New" panose="02070309020205020404" pitchFamily="49" charset="0"/>
                <a:sym typeface="Public Sans Thin"/>
              </a:rPr>
              <a:t>None</a:t>
            </a:r>
            <a:r>
              <a:rPr lang="en-US" sz="2000" spc="-48" dirty="0">
                <a:solidFill>
                  <a:srgbClr val="36211B"/>
                </a:solidFill>
                <a:latin typeface="Public Sans Thin"/>
                <a:ea typeface="Public Sans Thin"/>
                <a:cs typeface="Public Sans Thin"/>
                <a:sym typeface="Public Sans Thin"/>
              </a:rPr>
              <a:t> data type to mitigate data integrity errors enforced by MySQL when executing </a:t>
            </a:r>
            <a:r>
              <a:rPr lang="en-US" sz="2000" spc="-48" dirty="0">
                <a:solidFill>
                  <a:srgbClr val="36211B"/>
                </a:solidFill>
                <a:latin typeface="Courier New" panose="02070309020205020404" pitchFamily="49" charset="0"/>
                <a:ea typeface="Public Sans Thin"/>
                <a:cs typeface="Courier New" panose="02070309020205020404" pitchFamily="49" charset="0"/>
                <a:sym typeface="Public Sans Thin"/>
              </a:rPr>
              <a:t>INSERT INTO </a:t>
            </a:r>
            <a:r>
              <a:rPr lang="en-US" sz="2000" spc="-48" dirty="0">
                <a:solidFill>
                  <a:srgbClr val="36211B"/>
                </a:solidFill>
                <a:latin typeface="Public Sans Thin"/>
                <a:ea typeface="Public Sans Thin"/>
                <a:cs typeface="Public Sans Thin"/>
                <a:sym typeface="Public Sans Thin"/>
              </a:rPr>
              <a:t>statement</a:t>
            </a:r>
          </a:p>
        </p:txBody>
      </p:sp>
      <p:sp>
        <p:nvSpPr>
          <p:cNvPr id="19" name="TextBox 11">
            <a:extLst>
              <a:ext uri="{FF2B5EF4-FFF2-40B4-BE49-F238E27FC236}">
                <a16:creationId xmlns:a16="http://schemas.microsoft.com/office/drawing/2014/main" id="{A18EE6A8-D717-B8D5-A9A6-733D4D47B308}"/>
              </a:ext>
            </a:extLst>
          </p:cNvPr>
          <p:cNvSpPr txBox="1"/>
          <p:nvPr/>
        </p:nvSpPr>
        <p:spPr>
          <a:xfrm>
            <a:off x="1028700" y="1638300"/>
            <a:ext cx="8496300"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Extract-Transform-Load (ETL) Workflow</a:t>
            </a:r>
          </a:p>
        </p:txBody>
      </p:sp>
      <p:pic>
        <p:nvPicPr>
          <p:cNvPr id="25" name="Picture 24">
            <a:extLst>
              <a:ext uri="{FF2B5EF4-FFF2-40B4-BE49-F238E27FC236}">
                <a16:creationId xmlns:a16="http://schemas.microsoft.com/office/drawing/2014/main" id="{1FCAC0D3-B5EA-A83C-E7C3-2E1F58A84810}"/>
              </a:ext>
            </a:extLst>
          </p:cNvPr>
          <p:cNvPicPr>
            <a:picLocks noChangeAspect="1"/>
          </p:cNvPicPr>
          <p:nvPr/>
        </p:nvPicPr>
        <p:blipFill>
          <a:blip r:embed="rId4"/>
          <a:stretch>
            <a:fillRect/>
          </a:stretch>
        </p:blipFill>
        <p:spPr>
          <a:xfrm>
            <a:off x="1295400" y="4945488"/>
            <a:ext cx="7772400" cy="293914"/>
          </a:xfrm>
          <a:prstGeom prst="rect">
            <a:avLst/>
          </a:prstGeom>
        </p:spPr>
      </p:pic>
      <p:pic>
        <p:nvPicPr>
          <p:cNvPr id="27" name="Picture 26">
            <a:extLst>
              <a:ext uri="{FF2B5EF4-FFF2-40B4-BE49-F238E27FC236}">
                <a16:creationId xmlns:a16="http://schemas.microsoft.com/office/drawing/2014/main" id="{90203E14-6829-4D86-ADB4-0D6DD720B561}"/>
              </a:ext>
            </a:extLst>
          </p:cNvPr>
          <p:cNvPicPr>
            <a:picLocks noChangeAspect="1"/>
          </p:cNvPicPr>
          <p:nvPr/>
        </p:nvPicPr>
        <p:blipFill>
          <a:blip r:embed="rId5"/>
          <a:stretch>
            <a:fillRect/>
          </a:stretch>
        </p:blipFill>
        <p:spPr>
          <a:xfrm>
            <a:off x="10417047" y="1539487"/>
            <a:ext cx="7772400" cy="8209051"/>
          </a:xfrm>
          <a:prstGeom prst="rect">
            <a:avLst/>
          </a:prstGeom>
        </p:spPr>
      </p:pic>
      <p:pic>
        <p:nvPicPr>
          <p:cNvPr id="29" name="Picture 28">
            <a:extLst>
              <a:ext uri="{FF2B5EF4-FFF2-40B4-BE49-F238E27FC236}">
                <a16:creationId xmlns:a16="http://schemas.microsoft.com/office/drawing/2014/main" id="{393802E0-5922-BFD5-5757-467467E351B6}"/>
              </a:ext>
            </a:extLst>
          </p:cNvPr>
          <p:cNvPicPr>
            <a:picLocks noChangeAspect="1"/>
          </p:cNvPicPr>
          <p:nvPr/>
        </p:nvPicPr>
        <p:blipFill>
          <a:blip r:embed="rId6"/>
          <a:stretch>
            <a:fillRect/>
          </a:stretch>
        </p:blipFill>
        <p:spPr>
          <a:xfrm>
            <a:off x="1264298" y="5608920"/>
            <a:ext cx="7772400" cy="1916482"/>
          </a:xfrm>
          <a:prstGeom prst="rect">
            <a:avLst/>
          </a:prstGeom>
        </p:spPr>
      </p:pic>
      <p:pic>
        <p:nvPicPr>
          <p:cNvPr id="30" name="Picture 29">
            <a:extLst>
              <a:ext uri="{FF2B5EF4-FFF2-40B4-BE49-F238E27FC236}">
                <a16:creationId xmlns:a16="http://schemas.microsoft.com/office/drawing/2014/main" id="{68034804-3618-2D63-7C14-771C2F039AB0}"/>
              </a:ext>
            </a:extLst>
          </p:cNvPr>
          <p:cNvPicPr>
            <a:picLocks noChangeAspect="1"/>
          </p:cNvPicPr>
          <p:nvPr/>
        </p:nvPicPr>
        <p:blipFill>
          <a:blip r:embed="rId7"/>
          <a:stretch>
            <a:fillRect/>
          </a:stretch>
        </p:blipFill>
        <p:spPr>
          <a:xfrm>
            <a:off x="1264298" y="7989579"/>
            <a:ext cx="7772400" cy="1916482"/>
          </a:xfrm>
          <a:prstGeom prst="rect">
            <a:avLst/>
          </a:prstGeom>
        </p:spPr>
      </p:pic>
      <p:sp>
        <p:nvSpPr>
          <p:cNvPr id="31" name="TextBox 30">
            <a:extLst>
              <a:ext uri="{FF2B5EF4-FFF2-40B4-BE49-F238E27FC236}">
                <a16:creationId xmlns:a16="http://schemas.microsoft.com/office/drawing/2014/main" id="{AF537C37-E2CF-D148-CDC8-A6EC3127EC86}"/>
              </a:ext>
            </a:extLst>
          </p:cNvPr>
          <p:cNvSpPr txBox="1"/>
          <p:nvPr/>
        </p:nvSpPr>
        <p:spPr>
          <a:xfrm>
            <a:off x="15468600" y="3571101"/>
            <a:ext cx="2057400" cy="461665"/>
          </a:xfrm>
          <a:prstGeom prst="rect">
            <a:avLst/>
          </a:prstGeom>
          <a:noFill/>
        </p:spPr>
        <p:txBody>
          <a:bodyPr wrap="square">
            <a:spAutoFit/>
          </a:bodyPr>
          <a:lstStyle/>
          <a:p>
            <a:r>
              <a:rPr lang="en-US" sz="1200" b="1" spc="-48" dirty="0">
                <a:solidFill>
                  <a:srgbClr val="FF0000"/>
                </a:solidFill>
                <a:latin typeface="Public Sans Thin"/>
                <a:sym typeface="Public Sans Thin"/>
              </a:rPr>
              <a:t>Define API URL </a:t>
            </a:r>
            <a:br>
              <a:rPr lang="en-US" sz="1200" b="1" spc="-48" dirty="0">
                <a:solidFill>
                  <a:srgbClr val="FF0000"/>
                </a:solidFill>
                <a:latin typeface="Public Sans Thin"/>
                <a:sym typeface="Public Sans Thin"/>
              </a:rPr>
            </a:br>
            <a:r>
              <a:rPr lang="en-US" sz="1200" b="1" spc="-48" dirty="0">
                <a:solidFill>
                  <a:srgbClr val="FF0000"/>
                </a:solidFill>
                <a:latin typeface="Public Sans Thin"/>
                <a:sym typeface="Public Sans Thin"/>
              </a:rPr>
              <a:t>(provided on </a:t>
            </a:r>
            <a:r>
              <a:rPr lang="en-US" sz="1200" b="1" spc="-48" dirty="0" err="1">
                <a:solidFill>
                  <a:srgbClr val="FF0000"/>
                </a:solidFill>
                <a:latin typeface="Public Sans Thin"/>
                <a:sym typeface="Public Sans Thin"/>
              </a:rPr>
              <a:t>data.gov.sg</a:t>
            </a:r>
            <a:r>
              <a:rPr lang="en-US" sz="1200" b="1" spc="-48" dirty="0">
                <a:solidFill>
                  <a:srgbClr val="FF0000"/>
                </a:solidFill>
                <a:latin typeface="Public Sans Thin"/>
                <a:sym typeface="Public Sans Thin"/>
              </a:rPr>
              <a:t>)</a:t>
            </a:r>
            <a:endParaRPr lang="en-GB" sz="1200" b="1" dirty="0">
              <a:solidFill>
                <a:srgbClr val="FF0000"/>
              </a:solidFill>
            </a:endParaRPr>
          </a:p>
        </p:txBody>
      </p:sp>
      <p:sp>
        <p:nvSpPr>
          <p:cNvPr id="32" name="TextBox 31">
            <a:extLst>
              <a:ext uri="{FF2B5EF4-FFF2-40B4-BE49-F238E27FC236}">
                <a16:creationId xmlns:a16="http://schemas.microsoft.com/office/drawing/2014/main" id="{3A795807-5784-C590-09C0-6B1C67A6132F}"/>
              </a:ext>
            </a:extLst>
          </p:cNvPr>
          <p:cNvSpPr txBox="1"/>
          <p:nvPr/>
        </p:nvSpPr>
        <p:spPr>
          <a:xfrm>
            <a:off x="14571782" y="4841461"/>
            <a:ext cx="3276600"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Specify end-point for individual datasets</a:t>
            </a:r>
            <a:endParaRPr lang="en-GB" sz="1200" b="1" dirty="0">
              <a:solidFill>
                <a:srgbClr val="FF0000"/>
              </a:solidFill>
            </a:endParaRPr>
          </a:p>
        </p:txBody>
      </p:sp>
      <p:sp>
        <p:nvSpPr>
          <p:cNvPr id="33" name="TextBox 32">
            <a:extLst>
              <a:ext uri="{FF2B5EF4-FFF2-40B4-BE49-F238E27FC236}">
                <a16:creationId xmlns:a16="http://schemas.microsoft.com/office/drawing/2014/main" id="{4AF13BF0-5FAB-01F7-49BC-4DEADA816F15}"/>
              </a:ext>
            </a:extLst>
          </p:cNvPr>
          <p:cNvSpPr txBox="1"/>
          <p:nvPr/>
        </p:nvSpPr>
        <p:spPr>
          <a:xfrm>
            <a:off x="15240000" y="5505512"/>
            <a:ext cx="1616916"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Retrieve data</a:t>
            </a:r>
            <a:endParaRPr lang="en-GB" sz="1200" b="1" dirty="0">
              <a:solidFill>
                <a:srgbClr val="FF0000"/>
              </a:solidFill>
            </a:endParaRPr>
          </a:p>
        </p:txBody>
      </p:sp>
      <p:sp>
        <p:nvSpPr>
          <p:cNvPr id="34" name="TextBox 33">
            <a:extLst>
              <a:ext uri="{FF2B5EF4-FFF2-40B4-BE49-F238E27FC236}">
                <a16:creationId xmlns:a16="http://schemas.microsoft.com/office/drawing/2014/main" id="{20B3A7C9-EAAA-DCA9-0107-C59CF0A745AB}"/>
              </a:ext>
            </a:extLst>
          </p:cNvPr>
          <p:cNvSpPr txBox="1"/>
          <p:nvPr/>
        </p:nvSpPr>
        <p:spPr>
          <a:xfrm>
            <a:off x="14590443" y="6209305"/>
            <a:ext cx="2962576"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Parse JSON data into pandas data frame</a:t>
            </a:r>
            <a:endParaRPr lang="en-GB" sz="1200" b="1" dirty="0">
              <a:solidFill>
                <a:srgbClr val="FF0000"/>
              </a:solidFill>
            </a:endParaRPr>
          </a:p>
        </p:txBody>
      </p:sp>
      <p:sp>
        <p:nvSpPr>
          <p:cNvPr id="35" name="TextBox 34">
            <a:extLst>
              <a:ext uri="{FF2B5EF4-FFF2-40B4-BE49-F238E27FC236}">
                <a16:creationId xmlns:a16="http://schemas.microsoft.com/office/drawing/2014/main" id="{51C03962-6940-3B00-30E0-2123C9EF96FB}"/>
              </a:ext>
            </a:extLst>
          </p:cNvPr>
          <p:cNvSpPr txBox="1"/>
          <p:nvPr/>
        </p:nvSpPr>
        <p:spPr>
          <a:xfrm>
            <a:off x="12525957" y="7862218"/>
            <a:ext cx="4343400"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Iterate until all available rows have been read and saved</a:t>
            </a:r>
            <a:endParaRPr lang="en-GB" sz="1200" b="1" dirty="0">
              <a:solidFill>
                <a:srgbClr val="FF0000"/>
              </a:solidFill>
            </a:endParaRPr>
          </a:p>
        </p:txBody>
      </p:sp>
      <p:sp>
        <p:nvSpPr>
          <p:cNvPr id="36" name="TextBox 35">
            <a:extLst>
              <a:ext uri="{FF2B5EF4-FFF2-40B4-BE49-F238E27FC236}">
                <a16:creationId xmlns:a16="http://schemas.microsoft.com/office/drawing/2014/main" id="{E94DA091-6F3A-170C-C214-F4ACAC989B75}"/>
              </a:ext>
            </a:extLst>
          </p:cNvPr>
          <p:cNvSpPr txBox="1"/>
          <p:nvPr/>
        </p:nvSpPr>
        <p:spPr>
          <a:xfrm>
            <a:off x="13839827" y="9001577"/>
            <a:ext cx="4343400"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Concatenate and save data into data frame</a:t>
            </a:r>
            <a:endParaRPr lang="en-GB" sz="1200" b="1" dirty="0">
              <a:solidFill>
                <a:srgbClr val="FF0000"/>
              </a:solidFill>
            </a:endParaRPr>
          </a:p>
        </p:txBody>
      </p:sp>
      <p:sp>
        <p:nvSpPr>
          <p:cNvPr id="37" name="TextBox 36">
            <a:extLst>
              <a:ext uri="{FF2B5EF4-FFF2-40B4-BE49-F238E27FC236}">
                <a16:creationId xmlns:a16="http://schemas.microsoft.com/office/drawing/2014/main" id="{537AD5AE-CF41-BF2C-CB35-B43E8BAE4E91}"/>
              </a:ext>
            </a:extLst>
          </p:cNvPr>
          <p:cNvSpPr txBox="1"/>
          <p:nvPr/>
        </p:nvSpPr>
        <p:spPr>
          <a:xfrm>
            <a:off x="12801599" y="1684781"/>
            <a:ext cx="4751419"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Custom function to call API and save data into pandas data frame</a:t>
            </a:r>
            <a:endParaRPr lang="en-GB" sz="1200" b="1" dirty="0">
              <a:solidFill>
                <a:srgbClr val="FF0000"/>
              </a:solidFill>
            </a:endParaRPr>
          </a:p>
        </p:txBody>
      </p:sp>
      <p:sp>
        <p:nvSpPr>
          <p:cNvPr id="38" name="TextBox 37">
            <a:extLst>
              <a:ext uri="{FF2B5EF4-FFF2-40B4-BE49-F238E27FC236}">
                <a16:creationId xmlns:a16="http://schemas.microsoft.com/office/drawing/2014/main" id="{3D7C0E8E-EED3-E643-7E8E-3C17380AC1A2}"/>
              </a:ext>
            </a:extLst>
          </p:cNvPr>
          <p:cNvSpPr txBox="1"/>
          <p:nvPr/>
        </p:nvSpPr>
        <p:spPr>
          <a:xfrm>
            <a:off x="6400800" y="6695301"/>
            <a:ext cx="3276600"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Replace NULL values as None type</a:t>
            </a:r>
            <a:endParaRPr lang="en-GB" sz="1200" b="1" dirty="0">
              <a:solidFill>
                <a:srgbClr val="FF0000"/>
              </a:solidFill>
            </a:endParaRPr>
          </a:p>
        </p:txBody>
      </p:sp>
      <p:sp>
        <p:nvSpPr>
          <p:cNvPr id="39" name="TextBox 38">
            <a:extLst>
              <a:ext uri="{FF2B5EF4-FFF2-40B4-BE49-F238E27FC236}">
                <a16:creationId xmlns:a16="http://schemas.microsoft.com/office/drawing/2014/main" id="{9AA57651-1EDE-D452-DBA0-874E7A152B6C}"/>
              </a:ext>
            </a:extLst>
          </p:cNvPr>
          <p:cNvSpPr txBox="1"/>
          <p:nvPr/>
        </p:nvSpPr>
        <p:spPr>
          <a:xfrm>
            <a:off x="6400800" y="8873389"/>
            <a:ext cx="2640563" cy="461665"/>
          </a:xfrm>
          <a:prstGeom prst="rect">
            <a:avLst/>
          </a:prstGeom>
          <a:noFill/>
        </p:spPr>
        <p:txBody>
          <a:bodyPr wrap="square">
            <a:spAutoFit/>
          </a:bodyPr>
          <a:lstStyle/>
          <a:p>
            <a:r>
              <a:rPr lang="en-US" sz="1200" b="1" spc="-48" dirty="0">
                <a:solidFill>
                  <a:srgbClr val="FF0000"/>
                </a:solidFill>
                <a:latin typeface="Public Sans Thin"/>
                <a:sym typeface="Public Sans Thin"/>
              </a:rPr>
              <a:t>Different characters to replace to ensure data cleanliness and integrity</a:t>
            </a:r>
            <a:endParaRPr lang="en-GB" sz="1200" b="1" dirty="0">
              <a:solidFill>
                <a:srgbClr val="FF0000"/>
              </a:solidFill>
            </a:endParaRPr>
          </a:p>
        </p:txBody>
      </p:sp>
      <p:sp>
        <p:nvSpPr>
          <p:cNvPr id="40" name="TextBox 39">
            <a:extLst>
              <a:ext uri="{FF2B5EF4-FFF2-40B4-BE49-F238E27FC236}">
                <a16:creationId xmlns:a16="http://schemas.microsoft.com/office/drawing/2014/main" id="{83E6188C-7FBD-18F9-6228-C8B3D33376A7}"/>
              </a:ext>
            </a:extLst>
          </p:cNvPr>
          <p:cNvSpPr txBox="1"/>
          <p:nvPr/>
        </p:nvSpPr>
        <p:spPr>
          <a:xfrm>
            <a:off x="2232153" y="4686300"/>
            <a:ext cx="5083047"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Frequently encountered error during attempts to import data into MySQL!</a:t>
            </a:r>
            <a:endParaRPr lang="en-GB" sz="1200" b="1" dirty="0">
              <a:solidFill>
                <a:srgbClr val="FF0000"/>
              </a:solidFill>
            </a:endParaRPr>
          </a:p>
        </p:txBody>
      </p:sp>
    </p:spTree>
    <p:extLst>
      <p:ext uri="{BB962C8B-B14F-4D97-AF65-F5344CB8AC3E}">
        <p14:creationId xmlns:p14="http://schemas.microsoft.com/office/powerpoint/2010/main" val="172035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6E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5322E-552C-FF19-6F79-F4E63AEC25ED}"/>
              </a:ext>
            </a:extLst>
          </p:cNvPr>
          <p:cNvPicPr>
            <a:picLocks noChangeAspect="1"/>
          </p:cNvPicPr>
          <p:nvPr/>
        </p:nvPicPr>
        <p:blipFill>
          <a:blip r:embed="rId2"/>
          <a:stretch>
            <a:fillRect/>
          </a:stretch>
        </p:blipFill>
        <p:spPr>
          <a:xfrm>
            <a:off x="1828151" y="2971645"/>
            <a:ext cx="5854700" cy="3657600"/>
          </a:xfrm>
          <a:prstGeom prst="rect">
            <a:avLst/>
          </a:prstGeom>
        </p:spPr>
      </p:pic>
      <p:sp>
        <p:nvSpPr>
          <p:cNvPr id="4" name="Freeform 4"/>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6" name="TextBox 6"/>
          <p:cNvSpPr txBox="1"/>
          <p:nvPr/>
        </p:nvSpPr>
        <p:spPr>
          <a:xfrm>
            <a:off x="1028699" y="792480"/>
            <a:ext cx="6529767"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METHODOLOGY (DATA PRE-PROCESSING)</a:t>
            </a:r>
          </a:p>
        </p:txBody>
      </p:sp>
      <p:sp>
        <p:nvSpPr>
          <p:cNvPr id="10" name="TextBox 10"/>
          <p:cNvSpPr txBox="1"/>
          <p:nvPr/>
        </p:nvSpPr>
        <p:spPr>
          <a:xfrm>
            <a:off x="15160864" y="8843010"/>
            <a:ext cx="2098436" cy="415290"/>
          </a:xfrm>
          <a:prstGeom prst="rect">
            <a:avLst/>
          </a:prstGeom>
        </p:spPr>
        <p:txBody>
          <a:bodyPr lIns="0" tIns="0" rIns="0" bIns="0" rtlCol="0" anchor="t">
            <a:spAutoFit/>
          </a:bodyPr>
          <a:lstStyle/>
          <a:p>
            <a:pPr algn="r">
              <a:lnSpc>
                <a:spcPts val="3359"/>
              </a:lnSpc>
            </a:pPr>
            <a:r>
              <a:rPr lang="en-US" sz="2400" spc="-48">
                <a:solidFill>
                  <a:srgbClr val="E8E6E3"/>
                </a:solidFill>
                <a:latin typeface="Public Sans Thin"/>
                <a:ea typeface="Public Sans Thin"/>
                <a:cs typeface="Public Sans Thin"/>
                <a:sym typeface="Public Sans Thin"/>
              </a:rPr>
              <a:t>4</a:t>
            </a:r>
          </a:p>
        </p:txBody>
      </p:sp>
      <p:sp>
        <p:nvSpPr>
          <p:cNvPr id="18" name="TextBox 9">
            <a:extLst>
              <a:ext uri="{FF2B5EF4-FFF2-40B4-BE49-F238E27FC236}">
                <a16:creationId xmlns:a16="http://schemas.microsoft.com/office/drawing/2014/main" id="{AEEE76FF-EEE9-7FA3-56BB-5DA2E1B6B455}"/>
              </a:ext>
            </a:extLst>
          </p:cNvPr>
          <p:cNvSpPr txBox="1"/>
          <p:nvPr/>
        </p:nvSpPr>
        <p:spPr>
          <a:xfrm>
            <a:off x="1028700" y="2408800"/>
            <a:ext cx="9391457" cy="821956"/>
          </a:xfrm>
          <a:prstGeom prst="rect">
            <a:avLst/>
          </a:prstGeom>
        </p:spPr>
        <p:txBody>
          <a:bodyPr wrap="square" lIns="0" tIns="0" rIns="0" bIns="0" rtlCol="0" anchor="t">
            <a:spAutoFit/>
          </a:bodyPr>
          <a:lstStyle/>
          <a:p>
            <a:pPr marL="355600" lvl="1" indent="-355600" algn="just">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Created MySQL database schema to facilitate loading of downloaded tables</a:t>
            </a:r>
          </a:p>
          <a:p>
            <a:pPr marL="355600" lvl="1" indent="-355600" algn="l">
              <a:lnSpc>
                <a:spcPts val="3359"/>
              </a:lnSpc>
              <a:buFont typeface="Arial" panose="020B0604020202020204" pitchFamily="34" charset="0"/>
              <a:buChar char="•"/>
            </a:pPr>
            <a:endParaRPr lang="en-US" sz="2000" spc="-48" dirty="0">
              <a:solidFill>
                <a:srgbClr val="36211B"/>
              </a:solidFill>
              <a:latin typeface="Public Sans Thin"/>
              <a:ea typeface="Public Sans Thin"/>
              <a:cs typeface="Public Sans Thin"/>
              <a:sym typeface="Public Sans Thin"/>
            </a:endParaRPr>
          </a:p>
        </p:txBody>
      </p:sp>
      <p:sp>
        <p:nvSpPr>
          <p:cNvPr id="19" name="TextBox 11">
            <a:extLst>
              <a:ext uri="{FF2B5EF4-FFF2-40B4-BE49-F238E27FC236}">
                <a16:creationId xmlns:a16="http://schemas.microsoft.com/office/drawing/2014/main" id="{A18EE6A8-D717-B8D5-A9A6-733D4D47B308}"/>
              </a:ext>
            </a:extLst>
          </p:cNvPr>
          <p:cNvSpPr txBox="1"/>
          <p:nvPr/>
        </p:nvSpPr>
        <p:spPr>
          <a:xfrm>
            <a:off x="1028700" y="1638300"/>
            <a:ext cx="5615367" cy="613410"/>
          </a:xfrm>
          <a:prstGeom prst="rect">
            <a:avLst/>
          </a:prstGeom>
        </p:spPr>
        <p:txBody>
          <a:bodyPr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Database Schema Creation</a:t>
            </a:r>
          </a:p>
        </p:txBody>
      </p:sp>
      <p:sp>
        <p:nvSpPr>
          <p:cNvPr id="21" name="TextBox 9">
            <a:extLst>
              <a:ext uri="{FF2B5EF4-FFF2-40B4-BE49-F238E27FC236}">
                <a16:creationId xmlns:a16="http://schemas.microsoft.com/office/drawing/2014/main" id="{87E2C881-5138-DA83-894F-FCD73EE7F3F1}"/>
              </a:ext>
            </a:extLst>
          </p:cNvPr>
          <p:cNvSpPr txBox="1"/>
          <p:nvPr/>
        </p:nvSpPr>
        <p:spPr>
          <a:xfrm>
            <a:off x="1047943" y="7742800"/>
            <a:ext cx="9467657" cy="1711046"/>
          </a:xfrm>
          <a:prstGeom prst="rect">
            <a:avLst/>
          </a:prstGeom>
        </p:spPr>
        <p:txBody>
          <a:bodyPr wrap="square" lIns="0" tIns="0" rIns="0" bIns="0" rtlCol="0" anchor="t">
            <a:spAutoFit/>
          </a:bodyPr>
          <a:lstStyle/>
          <a:p>
            <a:pPr marL="355600" lvl="1" indent="-355600" algn="l">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After cleaning of datasets to ensure data integrity based on constraints defined in </a:t>
            </a:r>
            <a:r>
              <a:rPr lang="en-US" sz="2000" spc="-48" dirty="0">
                <a:solidFill>
                  <a:srgbClr val="36211B"/>
                </a:solidFill>
                <a:latin typeface="Courier New" panose="02070309020205020404" pitchFamily="49" charset="0"/>
                <a:ea typeface="Public Sans Thin"/>
                <a:cs typeface="Courier New" panose="02070309020205020404" pitchFamily="49" charset="0"/>
                <a:sym typeface="Public Sans Thin"/>
              </a:rPr>
              <a:t>CREATE TABLE </a:t>
            </a:r>
            <a:r>
              <a:rPr lang="en-US" sz="2000" spc="-48" dirty="0">
                <a:solidFill>
                  <a:srgbClr val="36211B"/>
                </a:solidFill>
                <a:latin typeface="Public Sans Thin"/>
                <a:ea typeface="Public Sans Thin"/>
                <a:cs typeface="Public Sans Thin"/>
                <a:sym typeface="Public Sans Thin"/>
              </a:rPr>
              <a:t>statement, data loaded using </a:t>
            </a:r>
            <a:r>
              <a:rPr lang="en-US" sz="2000" spc="-48" dirty="0">
                <a:solidFill>
                  <a:srgbClr val="36211B"/>
                </a:solidFill>
                <a:latin typeface="Courier New" panose="02070309020205020404" pitchFamily="49" charset="0"/>
                <a:ea typeface="Public Sans Thin"/>
                <a:cs typeface="Courier New" panose="02070309020205020404" pitchFamily="49" charset="0"/>
                <a:sym typeface="Public Sans Thin"/>
              </a:rPr>
              <a:t>INSERT INTO </a:t>
            </a:r>
            <a:r>
              <a:rPr lang="en-US" sz="2000" spc="-48" dirty="0">
                <a:solidFill>
                  <a:srgbClr val="36211B"/>
                </a:solidFill>
                <a:latin typeface="Public Sans Thin"/>
                <a:ea typeface="Public Sans Thin"/>
                <a:cs typeface="Courier New" panose="02070309020205020404" pitchFamily="49" charset="0"/>
                <a:sym typeface="Public Sans Thin"/>
              </a:rPr>
              <a:t>statement</a:t>
            </a:r>
            <a:endParaRPr lang="en-US" sz="2000" spc="-48" dirty="0">
              <a:solidFill>
                <a:srgbClr val="36211B"/>
              </a:solidFill>
              <a:latin typeface="Public Sans Thin"/>
              <a:ea typeface="Public Sans Thin"/>
              <a:cs typeface="Public Sans Thin"/>
              <a:sym typeface="Public Sans Thin"/>
            </a:endParaRPr>
          </a:p>
          <a:p>
            <a:pPr marL="355600" lvl="1" indent="-355600" algn="just">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Once loaded, test query is run to extract table from MySQL in Python using </a:t>
            </a:r>
            <a:r>
              <a:rPr lang="en-US" sz="2000" spc="-48" dirty="0">
                <a:solidFill>
                  <a:srgbClr val="36211B"/>
                </a:solidFill>
                <a:latin typeface="Courier New" panose="02070309020205020404" pitchFamily="49" charset="0"/>
                <a:ea typeface="Public Sans Thin"/>
                <a:cs typeface="Courier New" panose="02070309020205020404" pitchFamily="49" charset="0"/>
                <a:sym typeface="Public Sans Thin"/>
              </a:rPr>
              <a:t>SELECT</a:t>
            </a:r>
            <a:r>
              <a:rPr lang="en-US" sz="2000" spc="-48" dirty="0">
                <a:solidFill>
                  <a:srgbClr val="36211B"/>
                </a:solidFill>
                <a:latin typeface="Public Sans Thin"/>
                <a:ea typeface="Public Sans Thin"/>
                <a:cs typeface="Public Sans Thin"/>
                <a:sym typeface="Public Sans Thin"/>
              </a:rPr>
              <a:t> statement and result set is visually inspected for validation</a:t>
            </a:r>
          </a:p>
        </p:txBody>
      </p:sp>
      <p:sp>
        <p:nvSpPr>
          <p:cNvPr id="22" name="TextBox 11">
            <a:extLst>
              <a:ext uri="{FF2B5EF4-FFF2-40B4-BE49-F238E27FC236}">
                <a16:creationId xmlns:a16="http://schemas.microsoft.com/office/drawing/2014/main" id="{166554E5-16D0-FDEC-3FE6-BDCF50BDEF7D}"/>
              </a:ext>
            </a:extLst>
          </p:cNvPr>
          <p:cNvSpPr txBox="1"/>
          <p:nvPr/>
        </p:nvSpPr>
        <p:spPr>
          <a:xfrm>
            <a:off x="1047943" y="6972300"/>
            <a:ext cx="946765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Importing of Data Tables into MySQL Database</a:t>
            </a:r>
          </a:p>
        </p:txBody>
      </p:sp>
      <p:pic>
        <p:nvPicPr>
          <p:cNvPr id="8" name="Picture 7">
            <a:extLst>
              <a:ext uri="{FF2B5EF4-FFF2-40B4-BE49-F238E27FC236}">
                <a16:creationId xmlns:a16="http://schemas.microsoft.com/office/drawing/2014/main" id="{6A0F339D-AC02-1F25-D545-DA81810534AF}"/>
              </a:ext>
            </a:extLst>
          </p:cNvPr>
          <p:cNvPicPr>
            <a:picLocks noChangeAspect="1"/>
          </p:cNvPicPr>
          <p:nvPr/>
        </p:nvPicPr>
        <p:blipFill>
          <a:blip r:embed="rId4"/>
          <a:stretch>
            <a:fillRect/>
          </a:stretch>
        </p:blipFill>
        <p:spPr>
          <a:xfrm>
            <a:off x="11430000" y="495300"/>
            <a:ext cx="6427659" cy="9627414"/>
          </a:xfrm>
          <a:prstGeom prst="rect">
            <a:avLst/>
          </a:prstGeom>
        </p:spPr>
      </p:pic>
      <p:sp>
        <p:nvSpPr>
          <p:cNvPr id="9" name="TextBox 8">
            <a:extLst>
              <a:ext uri="{FF2B5EF4-FFF2-40B4-BE49-F238E27FC236}">
                <a16:creationId xmlns:a16="http://schemas.microsoft.com/office/drawing/2014/main" id="{311B4124-CFDA-DAE1-221F-2CE1D1085E2B}"/>
              </a:ext>
            </a:extLst>
          </p:cNvPr>
          <p:cNvSpPr txBox="1"/>
          <p:nvPr/>
        </p:nvSpPr>
        <p:spPr>
          <a:xfrm>
            <a:off x="13182600" y="1190218"/>
            <a:ext cx="4419600" cy="276999"/>
          </a:xfrm>
          <a:prstGeom prst="rect">
            <a:avLst/>
          </a:prstGeom>
          <a:noFill/>
        </p:spPr>
        <p:txBody>
          <a:bodyPr wrap="square">
            <a:spAutoFit/>
          </a:bodyPr>
          <a:lstStyle/>
          <a:p>
            <a:r>
              <a:rPr lang="en-US" sz="1200" b="1" spc="-48" dirty="0">
                <a:solidFill>
                  <a:srgbClr val="FF0000"/>
                </a:solidFill>
                <a:latin typeface="Public Sans Thin"/>
                <a:sym typeface="Public Sans Thin"/>
              </a:rPr>
              <a:t>Define and create table in MySQL for loading dataset</a:t>
            </a:r>
            <a:endParaRPr lang="en-GB" sz="1200" b="1" dirty="0">
              <a:solidFill>
                <a:srgbClr val="FF0000"/>
              </a:solidFill>
            </a:endParaRPr>
          </a:p>
        </p:txBody>
      </p:sp>
      <p:sp>
        <p:nvSpPr>
          <p:cNvPr id="11" name="TextBox 10">
            <a:extLst>
              <a:ext uri="{FF2B5EF4-FFF2-40B4-BE49-F238E27FC236}">
                <a16:creationId xmlns:a16="http://schemas.microsoft.com/office/drawing/2014/main" id="{130933FC-64BF-3CBE-8123-3773F4FCF9A3}"/>
              </a:ext>
            </a:extLst>
          </p:cNvPr>
          <p:cNvSpPr txBox="1"/>
          <p:nvPr/>
        </p:nvSpPr>
        <p:spPr>
          <a:xfrm>
            <a:off x="13792200" y="1714500"/>
            <a:ext cx="3810000"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Specify attribute data types after inspecting raw data</a:t>
            </a:r>
            <a:endParaRPr lang="en-GB" sz="1200" b="1" dirty="0">
              <a:solidFill>
                <a:srgbClr val="FF0000"/>
              </a:solidFill>
            </a:endParaRPr>
          </a:p>
        </p:txBody>
      </p:sp>
      <p:sp>
        <p:nvSpPr>
          <p:cNvPr id="12" name="TextBox 11">
            <a:extLst>
              <a:ext uri="{FF2B5EF4-FFF2-40B4-BE49-F238E27FC236}">
                <a16:creationId xmlns:a16="http://schemas.microsoft.com/office/drawing/2014/main" id="{77A333B2-0B02-979D-AB71-271515E48E30}"/>
              </a:ext>
            </a:extLst>
          </p:cNvPr>
          <p:cNvSpPr txBox="1"/>
          <p:nvPr/>
        </p:nvSpPr>
        <p:spPr>
          <a:xfrm>
            <a:off x="13796864" y="3226868"/>
            <a:ext cx="3729135"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Execute SQL query through Python to create table</a:t>
            </a:r>
            <a:endParaRPr lang="en-GB" sz="1200" b="1" dirty="0">
              <a:solidFill>
                <a:srgbClr val="FF0000"/>
              </a:solidFill>
            </a:endParaRPr>
          </a:p>
        </p:txBody>
      </p:sp>
      <p:sp>
        <p:nvSpPr>
          <p:cNvPr id="13" name="TextBox 12">
            <a:extLst>
              <a:ext uri="{FF2B5EF4-FFF2-40B4-BE49-F238E27FC236}">
                <a16:creationId xmlns:a16="http://schemas.microsoft.com/office/drawing/2014/main" id="{3719DA88-E774-E581-FA2C-BB853656D655}"/>
              </a:ext>
            </a:extLst>
          </p:cNvPr>
          <p:cNvSpPr txBox="1"/>
          <p:nvPr/>
        </p:nvSpPr>
        <p:spPr>
          <a:xfrm>
            <a:off x="14249399" y="4569613"/>
            <a:ext cx="3276600" cy="461665"/>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Iterate through each row to retrieve data for inserting into table</a:t>
            </a:r>
            <a:endParaRPr lang="en-GB" sz="1200" b="1" dirty="0">
              <a:solidFill>
                <a:srgbClr val="FF0000"/>
              </a:solidFill>
            </a:endParaRPr>
          </a:p>
        </p:txBody>
      </p:sp>
      <p:sp>
        <p:nvSpPr>
          <p:cNvPr id="14" name="TextBox 13">
            <a:extLst>
              <a:ext uri="{FF2B5EF4-FFF2-40B4-BE49-F238E27FC236}">
                <a16:creationId xmlns:a16="http://schemas.microsoft.com/office/drawing/2014/main" id="{D8D702CA-016E-5246-E806-77045F1E6B05}"/>
              </a:ext>
            </a:extLst>
          </p:cNvPr>
          <p:cNvSpPr txBox="1"/>
          <p:nvPr/>
        </p:nvSpPr>
        <p:spPr>
          <a:xfrm>
            <a:off x="14639537" y="6157672"/>
            <a:ext cx="2962663"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Insert query to run in MySQL</a:t>
            </a:r>
            <a:endParaRPr lang="en-GB" sz="1200" b="1" dirty="0">
              <a:solidFill>
                <a:srgbClr val="FF0000"/>
              </a:solidFill>
            </a:endParaRPr>
          </a:p>
        </p:txBody>
      </p:sp>
      <p:sp>
        <p:nvSpPr>
          <p:cNvPr id="15" name="TextBox 14">
            <a:extLst>
              <a:ext uri="{FF2B5EF4-FFF2-40B4-BE49-F238E27FC236}">
                <a16:creationId xmlns:a16="http://schemas.microsoft.com/office/drawing/2014/main" id="{0F67040D-4E68-0348-B94A-AFCE04AEF641}"/>
              </a:ext>
            </a:extLst>
          </p:cNvPr>
          <p:cNvSpPr txBox="1"/>
          <p:nvPr/>
        </p:nvSpPr>
        <p:spPr>
          <a:xfrm>
            <a:off x="14058900" y="9114135"/>
            <a:ext cx="3276600" cy="646331"/>
          </a:xfrm>
          <a:prstGeom prst="rect">
            <a:avLst/>
          </a:prstGeom>
          <a:noFill/>
        </p:spPr>
        <p:txBody>
          <a:bodyPr wrap="square">
            <a:spAutoFit/>
          </a:bodyPr>
          <a:lstStyle/>
          <a:p>
            <a:r>
              <a:rPr lang="en-US" sz="1200" b="1" spc="-48" dirty="0">
                <a:solidFill>
                  <a:srgbClr val="FF0000"/>
                </a:solidFill>
                <a:latin typeface="Public Sans Thin"/>
                <a:sym typeface="Public Sans Thin"/>
              </a:rPr>
              <a:t>Check that data has been successfully inserted by querying data and doing a quick inspection</a:t>
            </a:r>
            <a:endParaRPr lang="en-GB" sz="1200" b="1" dirty="0">
              <a:solidFill>
                <a:srgbClr val="FF0000"/>
              </a:solidFill>
            </a:endParaRPr>
          </a:p>
        </p:txBody>
      </p:sp>
      <p:sp>
        <p:nvSpPr>
          <p:cNvPr id="16" name="TextBox 15">
            <a:extLst>
              <a:ext uri="{FF2B5EF4-FFF2-40B4-BE49-F238E27FC236}">
                <a16:creationId xmlns:a16="http://schemas.microsoft.com/office/drawing/2014/main" id="{5DAA332E-A447-B4F4-03D3-08A8F79EDE60}"/>
              </a:ext>
            </a:extLst>
          </p:cNvPr>
          <p:cNvSpPr txBox="1"/>
          <p:nvPr/>
        </p:nvSpPr>
        <p:spPr>
          <a:xfrm>
            <a:off x="14128524" y="8403315"/>
            <a:ext cx="3729135"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Execute SQL query through Python to insert values</a:t>
            </a:r>
            <a:endParaRPr lang="en-GB" sz="1200" b="1" dirty="0">
              <a:solidFill>
                <a:srgbClr val="FF0000"/>
              </a:solidFill>
            </a:endParaRPr>
          </a:p>
        </p:txBody>
      </p:sp>
      <p:sp>
        <p:nvSpPr>
          <p:cNvPr id="20" name="TextBox 19">
            <a:extLst>
              <a:ext uri="{FF2B5EF4-FFF2-40B4-BE49-F238E27FC236}">
                <a16:creationId xmlns:a16="http://schemas.microsoft.com/office/drawing/2014/main" id="{85E98326-772D-B637-0699-1951FEBC9AB0}"/>
              </a:ext>
            </a:extLst>
          </p:cNvPr>
          <p:cNvSpPr txBox="1"/>
          <p:nvPr/>
        </p:nvSpPr>
        <p:spPr>
          <a:xfrm>
            <a:off x="3836383" y="3992614"/>
            <a:ext cx="3377232" cy="276999"/>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Ensures that I can re-run the code without error</a:t>
            </a:r>
            <a:endParaRPr lang="en-GB" sz="1200" b="1" dirty="0">
              <a:solidFill>
                <a:srgbClr val="FF0000"/>
              </a:solidFill>
            </a:endParaRPr>
          </a:p>
        </p:txBody>
      </p:sp>
      <p:sp>
        <p:nvSpPr>
          <p:cNvPr id="27" name="Rounded Rectangle 26">
            <a:extLst>
              <a:ext uri="{FF2B5EF4-FFF2-40B4-BE49-F238E27FC236}">
                <a16:creationId xmlns:a16="http://schemas.microsoft.com/office/drawing/2014/main" id="{3EDD6849-4301-65AB-DDF8-316ACFA76ADE}"/>
              </a:ext>
            </a:extLst>
          </p:cNvPr>
          <p:cNvSpPr/>
          <p:nvPr/>
        </p:nvSpPr>
        <p:spPr>
          <a:xfrm>
            <a:off x="3962400" y="3619499"/>
            <a:ext cx="1224000" cy="2769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08687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6E3"/>
        </a:solidFill>
        <a:effectLst/>
      </p:bgPr>
    </p:bg>
    <p:spTree>
      <p:nvGrpSpPr>
        <p:cNvPr id="1" name=""/>
        <p:cNvGrpSpPr/>
        <p:nvPr/>
      </p:nvGrpSpPr>
      <p:grpSpPr>
        <a:xfrm>
          <a:off x="0" y="0"/>
          <a:ext cx="0" cy="0"/>
          <a:chOff x="0" y="0"/>
          <a:chExt cx="0" cy="0"/>
        </a:xfrm>
      </p:grpSpPr>
      <p:sp>
        <p:nvSpPr>
          <p:cNvPr id="4" name="Freeform 4"/>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6" name="TextBox 6"/>
          <p:cNvSpPr txBox="1"/>
          <p:nvPr/>
        </p:nvSpPr>
        <p:spPr>
          <a:xfrm>
            <a:off x="1028700" y="792480"/>
            <a:ext cx="75819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METHODOLOGY (DATA CLEANING &amp; MANIPULATION)</a:t>
            </a:r>
          </a:p>
        </p:txBody>
      </p:sp>
      <p:sp>
        <p:nvSpPr>
          <p:cNvPr id="10" name="TextBox 10"/>
          <p:cNvSpPr txBox="1"/>
          <p:nvPr/>
        </p:nvSpPr>
        <p:spPr>
          <a:xfrm>
            <a:off x="15160864" y="8843010"/>
            <a:ext cx="2098436" cy="415290"/>
          </a:xfrm>
          <a:prstGeom prst="rect">
            <a:avLst/>
          </a:prstGeom>
        </p:spPr>
        <p:txBody>
          <a:bodyPr lIns="0" tIns="0" rIns="0" bIns="0" rtlCol="0" anchor="t">
            <a:spAutoFit/>
          </a:bodyPr>
          <a:lstStyle/>
          <a:p>
            <a:pPr algn="r">
              <a:lnSpc>
                <a:spcPts val="3359"/>
              </a:lnSpc>
            </a:pPr>
            <a:r>
              <a:rPr lang="en-US" sz="2400" spc="-48">
                <a:solidFill>
                  <a:srgbClr val="E8E6E3"/>
                </a:solidFill>
                <a:latin typeface="Public Sans Thin"/>
                <a:ea typeface="Public Sans Thin"/>
                <a:cs typeface="Public Sans Thin"/>
                <a:sym typeface="Public Sans Thin"/>
              </a:rPr>
              <a:t>4</a:t>
            </a:r>
          </a:p>
        </p:txBody>
      </p:sp>
      <p:grpSp>
        <p:nvGrpSpPr>
          <p:cNvPr id="34" name="Group 33">
            <a:extLst>
              <a:ext uri="{FF2B5EF4-FFF2-40B4-BE49-F238E27FC236}">
                <a16:creationId xmlns:a16="http://schemas.microsoft.com/office/drawing/2014/main" id="{2920A588-4192-6308-4DEC-D34EC8362B59}"/>
              </a:ext>
            </a:extLst>
          </p:cNvPr>
          <p:cNvGrpSpPr/>
          <p:nvPr/>
        </p:nvGrpSpPr>
        <p:grpSpPr>
          <a:xfrm>
            <a:off x="1047943" y="4615961"/>
            <a:ext cx="11601257" cy="2450129"/>
            <a:chOff x="1047943" y="4457700"/>
            <a:chExt cx="11601257" cy="2450129"/>
          </a:xfrm>
        </p:grpSpPr>
        <p:sp>
          <p:nvSpPr>
            <p:cNvPr id="21" name="TextBox 9">
              <a:extLst>
                <a:ext uri="{FF2B5EF4-FFF2-40B4-BE49-F238E27FC236}">
                  <a16:creationId xmlns:a16="http://schemas.microsoft.com/office/drawing/2014/main" id="{87E2C881-5138-DA83-894F-FCD73EE7F3F1}"/>
                </a:ext>
              </a:extLst>
            </p:cNvPr>
            <p:cNvSpPr txBox="1"/>
            <p:nvPr/>
          </p:nvSpPr>
          <p:spPr>
            <a:xfrm>
              <a:off x="1047943" y="5213839"/>
              <a:ext cx="11601257" cy="1693990"/>
            </a:xfrm>
            <a:prstGeom prst="rect">
              <a:avLst/>
            </a:prstGeom>
          </p:spPr>
          <p:txBody>
            <a:bodyPr wrap="square" lIns="0" tIns="0" rIns="0" bIns="0" rtlCol="0" anchor="t">
              <a:spAutoFit/>
            </a:bodyPr>
            <a:lstStyle/>
            <a:p>
              <a:pPr marL="355600" lvl="1" indent="-355600" algn="l">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Joining relevant data tables for comprehensive analysis</a:t>
              </a:r>
            </a:p>
            <a:p>
              <a:pPr marL="712788" lvl="2" indent="-347663">
                <a:lnSpc>
                  <a:spcPts val="3359"/>
                </a:lnSpc>
                <a:buFont typeface="Courier New" panose="02070309020205020404" pitchFamily="49" charset="0"/>
                <a:buChar char="o"/>
              </a:pPr>
              <a:r>
                <a:rPr lang="en-US" sz="2000" spc="-48" dirty="0">
                  <a:solidFill>
                    <a:srgbClr val="36211B"/>
                  </a:solidFill>
                  <a:latin typeface="Public Sans Thin"/>
                  <a:ea typeface="Public Sans Thin"/>
                  <a:cs typeface="Public Sans Thin"/>
                  <a:sym typeface="Public Sans Thin"/>
                </a:rPr>
                <a:t>e.g., Left join </a:t>
              </a:r>
              <a:r>
                <a:rPr lang="en-US" sz="2000" u="sng" spc="-48" dirty="0">
                  <a:solidFill>
                    <a:srgbClr val="36211B"/>
                  </a:solidFill>
                  <a:latin typeface="Public Sans Thin"/>
                  <a:ea typeface="Public Sans Thin"/>
                  <a:cs typeface="Public Sans Thin"/>
                  <a:sym typeface="Public Sans Thin"/>
                </a:rPr>
                <a:t>Annual Leave</a:t>
              </a:r>
              <a:r>
                <a:rPr lang="en-US" sz="2000" spc="-48" dirty="0">
                  <a:solidFill>
                    <a:srgbClr val="36211B"/>
                  </a:solidFill>
                  <a:latin typeface="Public Sans Thin"/>
                  <a:ea typeface="Public Sans Thin"/>
                  <a:cs typeface="Public Sans Thin"/>
                  <a:sym typeface="Public Sans Thin"/>
                </a:rPr>
                <a:t> and </a:t>
              </a:r>
              <a:r>
                <a:rPr lang="en-US" sz="2000" u="sng" spc="-48" dirty="0">
                  <a:solidFill>
                    <a:srgbClr val="36211B"/>
                  </a:solidFill>
                  <a:latin typeface="Public Sans Thin"/>
                  <a:ea typeface="Public Sans Thin"/>
                  <a:cs typeface="Public Sans Thin"/>
                  <a:sym typeface="Public Sans Thin"/>
                </a:rPr>
                <a:t>Other Leave</a:t>
              </a:r>
              <a:r>
                <a:rPr lang="en-US" sz="2000" spc="-48" dirty="0">
                  <a:solidFill>
                    <a:srgbClr val="36211B"/>
                  </a:solidFill>
                  <a:latin typeface="Public Sans Thin"/>
                  <a:ea typeface="Public Sans Thin"/>
                  <a:cs typeface="Public Sans Thin"/>
                  <a:sym typeface="Public Sans Thin"/>
                </a:rPr>
                <a:t> tables on </a:t>
              </a:r>
              <a:r>
                <a:rPr lang="en-US" sz="2000" spc="-48" dirty="0">
                  <a:solidFill>
                    <a:srgbClr val="36211B"/>
                  </a:solidFill>
                  <a:latin typeface="Courier New" panose="02070309020205020404" pitchFamily="49" charset="0"/>
                  <a:ea typeface="Public Sans Thin"/>
                  <a:cs typeface="Courier New" panose="02070309020205020404" pitchFamily="49" charset="0"/>
                  <a:sym typeface="Public Sans Thin"/>
                </a:rPr>
                <a:t>INDUSTRY </a:t>
              </a:r>
              <a:br>
                <a:rPr lang="en-US" sz="2000" spc="-48" dirty="0">
                  <a:solidFill>
                    <a:srgbClr val="36211B"/>
                  </a:solidFill>
                  <a:latin typeface="Courier New" panose="02070309020205020404" pitchFamily="49" charset="0"/>
                  <a:ea typeface="Public Sans Thin"/>
                  <a:cs typeface="Courier New" panose="02070309020205020404" pitchFamily="49" charset="0"/>
                  <a:sym typeface="Public Sans Thin"/>
                </a:rPr>
              </a:br>
              <a:r>
                <a:rPr lang="en-US" sz="2000" spc="-48" dirty="0">
                  <a:solidFill>
                    <a:srgbClr val="36211B"/>
                  </a:solidFill>
                  <a:latin typeface="Public Sans Thin"/>
                  <a:ea typeface="Public Sans Thin"/>
                  <a:cs typeface="Public Sans Thin"/>
                  <a:sym typeface="Public Sans Thin"/>
                </a:rPr>
                <a:t>column to </a:t>
              </a:r>
              <a:r>
                <a:rPr lang="en-US" sz="2000" spc="-48" dirty="0" err="1">
                  <a:solidFill>
                    <a:srgbClr val="36211B"/>
                  </a:solidFill>
                  <a:latin typeface="Public Sans Thin"/>
                  <a:ea typeface="Public Sans Thin"/>
                  <a:cs typeface="Public Sans Thin"/>
                  <a:sym typeface="Public Sans Thin"/>
                </a:rPr>
                <a:t>analyse</a:t>
              </a:r>
              <a:r>
                <a:rPr lang="en-US" sz="2000" spc="-48" dirty="0">
                  <a:solidFill>
                    <a:srgbClr val="36211B"/>
                  </a:solidFill>
                  <a:latin typeface="Public Sans Thin"/>
                  <a:ea typeface="Public Sans Thin"/>
                  <a:cs typeface="Public Sans Thin"/>
                  <a:sym typeface="Public Sans Thin"/>
                </a:rPr>
                <a:t> overall leave package</a:t>
              </a:r>
            </a:p>
            <a:p>
              <a:pPr marL="355600" lvl="1" indent="-355600">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Aggregating data to calculate means at different levels for analysis</a:t>
              </a:r>
            </a:p>
          </p:txBody>
        </p:sp>
        <p:sp>
          <p:nvSpPr>
            <p:cNvPr id="22" name="TextBox 11">
              <a:extLst>
                <a:ext uri="{FF2B5EF4-FFF2-40B4-BE49-F238E27FC236}">
                  <a16:creationId xmlns:a16="http://schemas.microsoft.com/office/drawing/2014/main" id="{166554E5-16D0-FDEC-3FE6-BDCF50BDEF7D}"/>
                </a:ext>
              </a:extLst>
            </p:cNvPr>
            <p:cNvSpPr txBox="1"/>
            <p:nvPr/>
          </p:nvSpPr>
          <p:spPr>
            <a:xfrm>
              <a:off x="1047943" y="4457700"/>
              <a:ext cx="946765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Data Manipulation</a:t>
              </a:r>
            </a:p>
          </p:txBody>
        </p:sp>
      </p:grpSp>
      <p:grpSp>
        <p:nvGrpSpPr>
          <p:cNvPr id="35" name="Group 34">
            <a:extLst>
              <a:ext uri="{FF2B5EF4-FFF2-40B4-BE49-F238E27FC236}">
                <a16:creationId xmlns:a16="http://schemas.microsoft.com/office/drawing/2014/main" id="{5C69764D-997B-A5AA-DCD5-5BC74636112D}"/>
              </a:ext>
            </a:extLst>
          </p:cNvPr>
          <p:cNvGrpSpPr/>
          <p:nvPr/>
        </p:nvGrpSpPr>
        <p:grpSpPr>
          <a:xfrm>
            <a:off x="1066800" y="7174810"/>
            <a:ext cx="12290229" cy="1533846"/>
            <a:chOff x="1066800" y="7174810"/>
            <a:chExt cx="12290229" cy="1533846"/>
          </a:xfrm>
        </p:grpSpPr>
        <p:sp>
          <p:nvSpPr>
            <p:cNvPr id="12" name="TextBox 9">
              <a:extLst>
                <a:ext uri="{FF2B5EF4-FFF2-40B4-BE49-F238E27FC236}">
                  <a16:creationId xmlns:a16="http://schemas.microsoft.com/office/drawing/2014/main" id="{0BA54F48-1FEC-F115-4285-C9CBAA2D4B92}"/>
                </a:ext>
              </a:extLst>
            </p:cNvPr>
            <p:cNvSpPr txBox="1"/>
            <p:nvPr/>
          </p:nvSpPr>
          <p:spPr>
            <a:xfrm>
              <a:off x="1066800" y="7886700"/>
              <a:ext cx="12290229" cy="821956"/>
            </a:xfrm>
            <a:prstGeom prst="rect">
              <a:avLst/>
            </a:prstGeom>
          </p:spPr>
          <p:txBody>
            <a:bodyPr wrap="square" lIns="0" tIns="0" rIns="0" bIns="0" rtlCol="0" anchor="t">
              <a:spAutoFit/>
            </a:bodyPr>
            <a:lstStyle/>
            <a:p>
              <a:pPr marL="355600" lvl="1" indent="-355600" algn="l">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Used Principal Component Analysis (PCA) to reduce number of dimensions (fields) </a:t>
              </a:r>
            </a:p>
            <a:p>
              <a:pPr marL="355600" lvl="1" indent="-355600" algn="l">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Allows for plotting of data on a 2-D axis for analysis while preserving information from raw data</a:t>
              </a:r>
            </a:p>
          </p:txBody>
        </p:sp>
        <p:sp>
          <p:nvSpPr>
            <p:cNvPr id="13" name="TextBox 11">
              <a:extLst>
                <a:ext uri="{FF2B5EF4-FFF2-40B4-BE49-F238E27FC236}">
                  <a16:creationId xmlns:a16="http://schemas.microsoft.com/office/drawing/2014/main" id="{5FE00479-5573-2FB8-C5F8-0D207A590AAC}"/>
                </a:ext>
              </a:extLst>
            </p:cNvPr>
            <p:cNvSpPr txBox="1"/>
            <p:nvPr/>
          </p:nvSpPr>
          <p:spPr>
            <a:xfrm>
              <a:off x="1066800" y="7174810"/>
              <a:ext cx="946765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Dimensionality Reduction</a:t>
              </a:r>
            </a:p>
          </p:txBody>
        </p:sp>
      </p:grpSp>
      <p:grpSp>
        <p:nvGrpSpPr>
          <p:cNvPr id="36" name="Group 35">
            <a:extLst>
              <a:ext uri="{FF2B5EF4-FFF2-40B4-BE49-F238E27FC236}">
                <a16:creationId xmlns:a16="http://schemas.microsoft.com/office/drawing/2014/main" id="{8F826DB4-7E58-49E7-D63F-16497408965B}"/>
              </a:ext>
            </a:extLst>
          </p:cNvPr>
          <p:cNvGrpSpPr/>
          <p:nvPr/>
        </p:nvGrpSpPr>
        <p:grpSpPr>
          <a:xfrm>
            <a:off x="1028700" y="1638300"/>
            <a:ext cx="12347572" cy="2815807"/>
            <a:chOff x="1028700" y="1638300"/>
            <a:chExt cx="12347572" cy="2815807"/>
          </a:xfrm>
        </p:grpSpPr>
        <p:sp>
          <p:nvSpPr>
            <p:cNvPr id="19" name="TextBox 11">
              <a:extLst>
                <a:ext uri="{FF2B5EF4-FFF2-40B4-BE49-F238E27FC236}">
                  <a16:creationId xmlns:a16="http://schemas.microsoft.com/office/drawing/2014/main" id="{A18EE6A8-D717-B8D5-A9A6-733D4D47B308}"/>
                </a:ext>
              </a:extLst>
            </p:cNvPr>
            <p:cNvSpPr txBox="1"/>
            <p:nvPr/>
          </p:nvSpPr>
          <p:spPr>
            <a:xfrm>
              <a:off x="1028700" y="1638300"/>
              <a:ext cx="6362700"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Data Cleaning</a:t>
              </a:r>
            </a:p>
          </p:txBody>
        </p:sp>
        <p:sp>
          <p:nvSpPr>
            <p:cNvPr id="18" name="TextBox 9">
              <a:extLst>
                <a:ext uri="{FF2B5EF4-FFF2-40B4-BE49-F238E27FC236}">
                  <a16:creationId xmlns:a16="http://schemas.microsoft.com/office/drawing/2014/main" id="{AEEE76FF-EEE9-7FA3-56BB-5DA2E1B6B455}"/>
                </a:ext>
              </a:extLst>
            </p:cNvPr>
            <p:cNvSpPr txBox="1"/>
            <p:nvPr/>
          </p:nvSpPr>
          <p:spPr>
            <a:xfrm>
              <a:off x="1066800" y="2324100"/>
              <a:ext cx="12309472" cy="2130007"/>
            </a:xfrm>
            <a:prstGeom prst="rect">
              <a:avLst/>
            </a:prstGeom>
          </p:spPr>
          <p:txBody>
            <a:bodyPr wrap="square" lIns="0" tIns="0" rIns="0" bIns="0" rtlCol="0" anchor="t">
              <a:spAutoFit/>
            </a:bodyPr>
            <a:lstStyle/>
            <a:p>
              <a:pPr marL="355600" lvl="1" indent="-355600" algn="l">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To facilitate analysis, datasets were cleaned using </a:t>
              </a:r>
              <a:r>
                <a:rPr lang="en-US" sz="2000" spc="-48" dirty="0">
                  <a:solidFill>
                    <a:srgbClr val="36211B"/>
                  </a:solidFill>
                  <a:latin typeface="Courier New" panose="02070309020205020404" pitchFamily="49" charset="0"/>
                  <a:ea typeface="Public Sans Thin"/>
                  <a:cs typeface="Courier New" panose="02070309020205020404" pitchFamily="49" charset="0"/>
                  <a:sym typeface="Public Sans Thin"/>
                </a:rPr>
                <a:t>Pandas</a:t>
              </a:r>
              <a:r>
                <a:rPr lang="en-US" sz="2000" spc="-48" dirty="0">
                  <a:solidFill>
                    <a:srgbClr val="36211B"/>
                  </a:solidFill>
                  <a:latin typeface="Public Sans Thin"/>
                  <a:ea typeface="Public Sans Thin"/>
                  <a:cs typeface="Public Sans Thin"/>
                  <a:sym typeface="Public Sans Thin"/>
                </a:rPr>
                <a:t> after extracting the necessary from MySQL</a:t>
              </a:r>
            </a:p>
            <a:p>
              <a:pPr marL="355600" lvl="1" indent="-355600" algn="l">
                <a:lnSpc>
                  <a:spcPts val="3359"/>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Common issues encountered:</a:t>
              </a:r>
            </a:p>
            <a:p>
              <a:pPr marL="712788" lvl="2" indent="-339725">
                <a:lnSpc>
                  <a:spcPts val="3359"/>
                </a:lnSpc>
                <a:buFont typeface="Courier New" panose="02070309020205020404" pitchFamily="49" charset="0"/>
                <a:buChar char="o"/>
              </a:pPr>
              <a:r>
                <a:rPr lang="en-US" sz="2000" spc="-48" dirty="0" err="1">
                  <a:solidFill>
                    <a:srgbClr val="36211B"/>
                  </a:solidFill>
                  <a:latin typeface="Courier New" panose="02070309020205020404" pitchFamily="49" charset="0"/>
                  <a:ea typeface="Public Sans Thin"/>
                  <a:cs typeface="Courier New" panose="02070309020205020404" pitchFamily="49" charset="0"/>
                  <a:sym typeface="Public Sans Thin"/>
                </a:rPr>
                <a:t>NaNs</a:t>
              </a:r>
              <a:r>
                <a:rPr lang="en-US" sz="2000" spc="-48" dirty="0">
                  <a:solidFill>
                    <a:srgbClr val="36211B"/>
                  </a:solidFill>
                  <a:latin typeface="Public Sans Thin"/>
                  <a:ea typeface="Public Sans Thin"/>
                  <a:cs typeface="Public Sans Thin"/>
                  <a:sym typeface="Public Sans Thin"/>
                </a:rPr>
                <a:t> which  affects calculation of mean</a:t>
              </a:r>
            </a:p>
            <a:p>
              <a:pPr marL="712788" lvl="2" indent="-339725">
                <a:lnSpc>
                  <a:spcPts val="3359"/>
                </a:lnSpc>
                <a:buFont typeface="Courier New" panose="02070309020205020404" pitchFamily="49" charset="0"/>
                <a:buChar char="o"/>
              </a:pPr>
              <a:r>
                <a:rPr lang="en-US" sz="2000" spc="-48" dirty="0">
                  <a:solidFill>
                    <a:srgbClr val="36211B"/>
                  </a:solidFill>
                  <a:latin typeface="Public Sans Thin"/>
                  <a:ea typeface="Public Sans Thin"/>
                  <a:cs typeface="Public Sans Thin"/>
                  <a:sym typeface="Public Sans Thin"/>
                </a:rPr>
                <a:t>Raw data often in wide format (not friendly for </a:t>
              </a:r>
              <a:r>
                <a:rPr lang="en-US" sz="2000" spc="-48" dirty="0" err="1">
                  <a:solidFill>
                    <a:srgbClr val="36211B"/>
                  </a:solidFill>
                  <a:latin typeface="Public Sans Thin"/>
                  <a:ea typeface="Public Sans Thin"/>
                  <a:cs typeface="Public Sans Thin"/>
                  <a:sym typeface="Public Sans Thin"/>
                </a:rPr>
                <a:t>visualisation</a:t>
              </a:r>
              <a:r>
                <a:rPr lang="en-US" sz="2000" spc="-48" dirty="0">
                  <a:solidFill>
                    <a:srgbClr val="36211B"/>
                  </a:solidFill>
                  <a:latin typeface="Public Sans Thin"/>
                  <a:ea typeface="Public Sans Thin"/>
                  <a:cs typeface="Public Sans Thin"/>
                  <a:sym typeface="Public Sans Thin"/>
                </a:rPr>
                <a:t>)</a:t>
              </a:r>
            </a:p>
            <a:p>
              <a:pPr marL="712788" lvl="2" indent="-339725">
                <a:lnSpc>
                  <a:spcPts val="3359"/>
                </a:lnSpc>
                <a:buFont typeface="Courier New" panose="02070309020205020404" pitchFamily="49" charset="0"/>
                <a:buChar char="o"/>
              </a:pPr>
              <a:r>
                <a:rPr lang="en-US" sz="2000" spc="-48" dirty="0">
                  <a:solidFill>
                    <a:srgbClr val="36211B"/>
                  </a:solidFill>
                  <a:latin typeface="Public Sans Thin"/>
                  <a:ea typeface="Public Sans Thin"/>
                  <a:cs typeface="Public Sans Thin"/>
                  <a:sym typeface="Public Sans Thin"/>
                </a:rPr>
                <a:t>Tables with common columns unable to be merged due to inconsistent casing/punctuation</a:t>
              </a:r>
            </a:p>
          </p:txBody>
        </p:sp>
      </p:grpSp>
      <p:pic>
        <p:nvPicPr>
          <p:cNvPr id="17" name="Picture 16">
            <a:extLst>
              <a:ext uri="{FF2B5EF4-FFF2-40B4-BE49-F238E27FC236}">
                <a16:creationId xmlns:a16="http://schemas.microsoft.com/office/drawing/2014/main" id="{315657DC-898B-D0C7-E593-21AA323FD6DC}"/>
              </a:ext>
            </a:extLst>
          </p:cNvPr>
          <p:cNvPicPr>
            <a:picLocks noChangeAspect="1"/>
          </p:cNvPicPr>
          <p:nvPr/>
        </p:nvPicPr>
        <p:blipFill>
          <a:blip r:embed="rId4"/>
          <a:stretch>
            <a:fillRect/>
          </a:stretch>
        </p:blipFill>
        <p:spPr>
          <a:xfrm>
            <a:off x="8995722" y="694156"/>
            <a:ext cx="8811354" cy="1627755"/>
          </a:xfrm>
          <a:prstGeom prst="rect">
            <a:avLst/>
          </a:prstGeom>
        </p:spPr>
      </p:pic>
      <p:pic>
        <p:nvPicPr>
          <p:cNvPr id="24" name="Picture 23">
            <a:extLst>
              <a:ext uri="{FF2B5EF4-FFF2-40B4-BE49-F238E27FC236}">
                <a16:creationId xmlns:a16="http://schemas.microsoft.com/office/drawing/2014/main" id="{EF0FF93D-2A20-18E7-0A38-6E85E3A690E1}"/>
              </a:ext>
            </a:extLst>
          </p:cNvPr>
          <p:cNvPicPr>
            <a:picLocks noChangeAspect="1"/>
          </p:cNvPicPr>
          <p:nvPr/>
        </p:nvPicPr>
        <p:blipFill>
          <a:blip r:embed="rId5"/>
          <a:stretch>
            <a:fillRect/>
          </a:stretch>
        </p:blipFill>
        <p:spPr>
          <a:xfrm>
            <a:off x="8166280" y="4619405"/>
            <a:ext cx="9640796" cy="981295"/>
          </a:xfrm>
          <a:prstGeom prst="rect">
            <a:avLst/>
          </a:prstGeom>
        </p:spPr>
      </p:pic>
      <p:pic>
        <p:nvPicPr>
          <p:cNvPr id="25" name="Picture 24">
            <a:extLst>
              <a:ext uri="{FF2B5EF4-FFF2-40B4-BE49-F238E27FC236}">
                <a16:creationId xmlns:a16="http://schemas.microsoft.com/office/drawing/2014/main" id="{788448FC-E2ED-D390-6A9B-69CB4BB50705}"/>
              </a:ext>
            </a:extLst>
          </p:cNvPr>
          <p:cNvPicPr>
            <a:picLocks noChangeAspect="1"/>
          </p:cNvPicPr>
          <p:nvPr/>
        </p:nvPicPr>
        <p:blipFill>
          <a:blip r:embed="rId6"/>
          <a:stretch>
            <a:fillRect/>
          </a:stretch>
        </p:blipFill>
        <p:spPr>
          <a:xfrm>
            <a:off x="8839200" y="3060741"/>
            <a:ext cx="9292883" cy="694074"/>
          </a:xfrm>
          <a:prstGeom prst="rect">
            <a:avLst/>
          </a:prstGeom>
        </p:spPr>
      </p:pic>
      <p:sp>
        <p:nvSpPr>
          <p:cNvPr id="27" name="Rounded Rectangle 26">
            <a:extLst>
              <a:ext uri="{FF2B5EF4-FFF2-40B4-BE49-F238E27FC236}">
                <a16:creationId xmlns:a16="http://schemas.microsoft.com/office/drawing/2014/main" id="{37EA54A7-2131-31BE-0482-3EB544E16715}"/>
              </a:ext>
            </a:extLst>
          </p:cNvPr>
          <p:cNvSpPr/>
          <p:nvPr/>
        </p:nvSpPr>
        <p:spPr>
          <a:xfrm>
            <a:off x="11831218" y="3314700"/>
            <a:ext cx="1905000" cy="180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ounded Rectangle 28">
            <a:extLst>
              <a:ext uri="{FF2B5EF4-FFF2-40B4-BE49-F238E27FC236}">
                <a16:creationId xmlns:a16="http://schemas.microsoft.com/office/drawing/2014/main" id="{2E1A9418-D244-B0D0-E036-5DD2823D4001}"/>
              </a:ext>
            </a:extLst>
          </p:cNvPr>
          <p:cNvSpPr/>
          <p:nvPr/>
        </p:nvSpPr>
        <p:spPr>
          <a:xfrm>
            <a:off x="13792200" y="3314700"/>
            <a:ext cx="2438400" cy="180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1" name="Picture 30">
            <a:extLst>
              <a:ext uri="{FF2B5EF4-FFF2-40B4-BE49-F238E27FC236}">
                <a16:creationId xmlns:a16="http://schemas.microsoft.com/office/drawing/2014/main" id="{0D05A2C9-FA18-FB57-F657-A6155D5BE775}"/>
              </a:ext>
            </a:extLst>
          </p:cNvPr>
          <p:cNvPicPr>
            <a:picLocks noChangeAspect="1"/>
          </p:cNvPicPr>
          <p:nvPr/>
        </p:nvPicPr>
        <p:blipFill>
          <a:blip r:embed="rId7"/>
          <a:stretch>
            <a:fillRect/>
          </a:stretch>
        </p:blipFill>
        <p:spPr>
          <a:xfrm>
            <a:off x="9445842" y="7018550"/>
            <a:ext cx="8192001" cy="720000"/>
          </a:xfrm>
          <a:prstGeom prst="rect">
            <a:avLst/>
          </a:prstGeom>
        </p:spPr>
      </p:pic>
      <p:pic>
        <p:nvPicPr>
          <p:cNvPr id="32" name="Picture 31">
            <a:extLst>
              <a:ext uri="{FF2B5EF4-FFF2-40B4-BE49-F238E27FC236}">
                <a16:creationId xmlns:a16="http://schemas.microsoft.com/office/drawing/2014/main" id="{295D6CA5-98D2-2355-8326-4AE2A460E26D}"/>
              </a:ext>
            </a:extLst>
          </p:cNvPr>
          <p:cNvPicPr>
            <a:picLocks noChangeAspect="1"/>
          </p:cNvPicPr>
          <p:nvPr/>
        </p:nvPicPr>
        <p:blipFill>
          <a:blip r:embed="rId8"/>
          <a:stretch>
            <a:fillRect/>
          </a:stretch>
        </p:blipFill>
        <p:spPr>
          <a:xfrm>
            <a:off x="9521112" y="8942475"/>
            <a:ext cx="7772400" cy="1108876"/>
          </a:xfrm>
          <a:prstGeom prst="rect">
            <a:avLst/>
          </a:prstGeom>
        </p:spPr>
      </p:pic>
      <p:pic>
        <p:nvPicPr>
          <p:cNvPr id="33" name="Picture 32">
            <a:extLst>
              <a:ext uri="{FF2B5EF4-FFF2-40B4-BE49-F238E27FC236}">
                <a16:creationId xmlns:a16="http://schemas.microsoft.com/office/drawing/2014/main" id="{2A5A60FA-6423-08E0-874C-8688B1CB38AF}"/>
              </a:ext>
            </a:extLst>
          </p:cNvPr>
          <p:cNvPicPr>
            <a:picLocks noChangeAspect="1"/>
          </p:cNvPicPr>
          <p:nvPr/>
        </p:nvPicPr>
        <p:blipFill>
          <a:blip r:embed="rId9"/>
          <a:stretch>
            <a:fillRect/>
          </a:stretch>
        </p:blipFill>
        <p:spPr>
          <a:xfrm>
            <a:off x="9444243" y="5955957"/>
            <a:ext cx="8193600" cy="639153"/>
          </a:xfrm>
          <a:prstGeom prst="rect">
            <a:avLst/>
          </a:prstGeom>
        </p:spPr>
      </p:pic>
      <p:sp>
        <p:nvSpPr>
          <p:cNvPr id="37" name="Rounded Rectangle 36">
            <a:extLst>
              <a:ext uri="{FF2B5EF4-FFF2-40B4-BE49-F238E27FC236}">
                <a16:creationId xmlns:a16="http://schemas.microsoft.com/office/drawing/2014/main" id="{0FC86951-6E93-86FE-6726-2BF8DCB69AF7}"/>
              </a:ext>
            </a:extLst>
          </p:cNvPr>
          <p:cNvSpPr/>
          <p:nvPr/>
        </p:nvSpPr>
        <p:spPr>
          <a:xfrm>
            <a:off x="12496800" y="4630614"/>
            <a:ext cx="2843124" cy="9700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ounded Rectangle 37">
            <a:extLst>
              <a:ext uri="{FF2B5EF4-FFF2-40B4-BE49-F238E27FC236}">
                <a16:creationId xmlns:a16="http://schemas.microsoft.com/office/drawing/2014/main" id="{5DBA6DB0-F549-21CA-EC09-DC48B5D3D351}"/>
              </a:ext>
            </a:extLst>
          </p:cNvPr>
          <p:cNvSpPr/>
          <p:nvPr/>
        </p:nvSpPr>
        <p:spPr>
          <a:xfrm>
            <a:off x="15392400" y="4625009"/>
            <a:ext cx="2362200" cy="9700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ounded Rectangle 38">
            <a:extLst>
              <a:ext uri="{FF2B5EF4-FFF2-40B4-BE49-F238E27FC236}">
                <a16:creationId xmlns:a16="http://schemas.microsoft.com/office/drawing/2014/main" id="{1F26DCE1-5873-0195-0045-8E2393F64ED3}"/>
              </a:ext>
            </a:extLst>
          </p:cNvPr>
          <p:cNvSpPr/>
          <p:nvPr/>
        </p:nvSpPr>
        <p:spPr>
          <a:xfrm>
            <a:off x="8382000" y="4625008"/>
            <a:ext cx="4062324" cy="9700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E4330476-EA05-8D0A-595D-85A36FBD8699}"/>
              </a:ext>
            </a:extLst>
          </p:cNvPr>
          <p:cNvSpPr txBox="1"/>
          <p:nvPr/>
        </p:nvSpPr>
        <p:spPr>
          <a:xfrm>
            <a:off x="11049000" y="4610100"/>
            <a:ext cx="912068" cy="276999"/>
          </a:xfrm>
          <a:prstGeom prst="rect">
            <a:avLst/>
          </a:prstGeom>
          <a:noFill/>
        </p:spPr>
        <p:txBody>
          <a:bodyPr wrap="square">
            <a:spAutoFit/>
          </a:bodyPr>
          <a:lstStyle/>
          <a:p>
            <a:pPr algn="ctr"/>
            <a:r>
              <a:rPr lang="en-US" sz="1200" b="1" spc="-48" dirty="0">
                <a:solidFill>
                  <a:srgbClr val="FF0000"/>
                </a:solidFill>
                <a:latin typeface="Public Sans Thin"/>
                <a:ea typeface="Public Sans Thin"/>
                <a:cs typeface="Public Sans Thin"/>
                <a:sym typeface="Public Sans Thin"/>
              </a:rPr>
              <a:t>Join key</a:t>
            </a:r>
            <a:endParaRPr lang="en-GB" sz="1200" b="1" dirty="0">
              <a:solidFill>
                <a:srgbClr val="FF0000"/>
              </a:solidFill>
            </a:endParaRPr>
          </a:p>
        </p:txBody>
      </p:sp>
      <p:sp>
        <p:nvSpPr>
          <p:cNvPr id="42" name="TextBox 41">
            <a:extLst>
              <a:ext uri="{FF2B5EF4-FFF2-40B4-BE49-F238E27FC236}">
                <a16:creationId xmlns:a16="http://schemas.microsoft.com/office/drawing/2014/main" id="{5FE8D4A5-8E1F-9375-3CC9-373DE2B7E3EC}"/>
              </a:ext>
            </a:extLst>
          </p:cNvPr>
          <p:cNvSpPr txBox="1"/>
          <p:nvPr/>
        </p:nvSpPr>
        <p:spPr>
          <a:xfrm>
            <a:off x="13136753" y="4312275"/>
            <a:ext cx="1616916" cy="276999"/>
          </a:xfrm>
          <a:prstGeom prst="rect">
            <a:avLst/>
          </a:prstGeom>
          <a:noFill/>
        </p:spPr>
        <p:txBody>
          <a:bodyPr wrap="square">
            <a:spAutoFit/>
          </a:bodyPr>
          <a:lstStyle/>
          <a:p>
            <a:pPr algn="ctr"/>
            <a:r>
              <a:rPr lang="en-US" sz="1200" b="1" spc="-48" dirty="0">
                <a:solidFill>
                  <a:srgbClr val="FF0000"/>
                </a:solidFill>
                <a:latin typeface="Public Sans Thin"/>
                <a:ea typeface="Public Sans Thin"/>
                <a:cs typeface="Public Sans Thin"/>
                <a:sym typeface="Public Sans Thin"/>
              </a:rPr>
              <a:t>Annual leave data</a:t>
            </a:r>
            <a:endParaRPr lang="en-GB" sz="1200" b="1" dirty="0">
              <a:solidFill>
                <a:srgbClr val="FF0000"/>
              </a:solidFill>
            </a:endParaRPr>
          </a:p>
        </p:txBody>
      </p:sp>
      <p:sp>
        <p:nvSpPr>
          <p:cNvPr id="43" name="TextBox 42">
            <a:extLst>
              <a:ext uri="{FF2B5EF4-FFF2-40B4-BE49-F238E27FC236}">
                <a16:creationId xmlns:a16="http://schemas.microsoft.com/office/drawing/2014/main" id="{14A50822-A3D0-7BBE-C2F9-6DC9A15443EB}"/>
              </a:ext>
            </a:extLst>
          </p:cNvPr>
          <p:cNvSpPr txBox="1"/>
          <p:nvPr/>
        </p:nvSpPr>
        <p:spPr>
          <a:xfrm>
            <a:off x="15642384" y="4312275"/>
            <a:ext cx="1616916" cy="276999"/>
          </a:xfrm>
          <a:prstGeom prst="rect">
            <a:avLst/>
          </a:prstGeom>
          <a:noFill/>
        </p:spPr>
        <p:txBody>
          <a:bodyPr wrap="square">
            <a:spAutoFit/>
          </a:bodyPr>
          <a:lstStyle/>
          <a:p>
            <a:pPr algn="ctr"/>
            <a:r>
              <a:rPr lang="en-US" sz="1200" b="1" spc="-48" dirty="0">
                <a:solidFill>
                  <a:srgbClr val="FF0000"/>
                </a:solidFill>
                <a:latin typeface="Public Sans Thin"/>
                <a:ea typeface="Public Sans Thin"/>
                <a:cs typeface="Public Sans Thin"/>
                <a:sym typeface="Public Sans Thin"/>
              </a:rPr>
              <a:t>Other leave data</a:t>
            </a:r>
            <a:endParaRPr lang="en-GB" sz="1200" b="1" dirty="0">
              <a:solidFill>
                <a:srgbClr val="FF0000"/>
              </a:solidFill>
            </a:endParaRPr>
          </a:p>
        </p:txBody>
      </p:sp>
      <p:sp>
        <p:nvSpPr>
          <p:cNvPr id="44" name="TextBox 43">
            <a:extLst>
              <a:ext uri="{FF2B5EF4-FFF2-40B4-BE49-F238E27FC236}">
                <a16:creationId xmlns:a16="http://schemas.microsoft.com/office/drawing/2014/main" id="{4AD0DAD0-5D56-355C-2A5D-4DBEF635525B}"/>
              </a:ext>
            </a:extLst>
          </p:cNvPr>
          <p:cNvSpPr txBox="1"/>
          <p:nvPr/>
        </p:nvSpPr>
        <p:spPr>
          <a:xfrm>
            <a:off x="10995359" y="7258697"/>
            <a:ext cx="3002881" cy="461665"/>
          </a:xfrm>
          <a:prstGeom prst="rect">
            <a:avLst/>
          </a:prstGeom>
          <a:noFill/>
        </p:spPr>
        <p:txBody>
          <a:bodyPr wrap="square">
            <a:spAutoFit/>
          </a:bodyPr>
          <a:lstStyle/>
          <a:p>
            <a:r>
              <a:rPr lang="en-US" sz="1200" b="1" spc="-48" dirty="0">
                <a:solidFill>
                  <a:srgbClr val="FF0000"/>
                </a:solidFill>
                <a:latin typeface="Public Sans Thin"/>
                <a:ea typeface="Public Sans Thin"/>
                <a:cs typeface="Public Sans Thin"/>
                <a:sym typeface="Public Sans Thin"/>
              </a:rPr>
              <a:t>Calculation of means for various metrics for each year, and industry</a:t>
            </a:r>
            <a:endParaRPr lang="en-GB" sz="1200" b="1" dirty="0">
              <a:solidFill>
                <a:srgbClr val="FF0000"/>
              </a:solidFill>
            </a:endParaRPr>
          </a:p>
        </p:txBody>
      </p:sp>
      <p:sp>
        <p:nvSpPr>
          <p:cNvPr id="45" name="TextBox 44">
            <a:extLst>
              <a:ext uri="{FF2B5EF4-FFF2-40B4-BE49-F238E27FC236}">
                <a16:creationId xmlns:a16="http://schemas.microsoft.com/office/drawing/2014/main" id="{42D04E27-2D24-CFB6-892C-3DFF7DB5493B}"/>
              </a:ext>
            </a:extLst>
          </p:cNvPr>
          <p:cNvSpPr txBox="1"/>
          <p:nvPr/>
        </p:nvSpPr>
        <p:spPr>
          <a:xfrm>
            <a:off x="11470262" y="800100"/>
            <a:ext cx="5827138" cy="646331"/>
          </a:xfrm>
          <a:prstGeom prst="rect">
            <a:avLst/>
          </a:prstGeom>
          <a:noFill/>
        </p:spPr>
        <p:txBody>
          <a:bodyPr wrap="square">
            <a:spAutoFit/>
          </a:bodyPr>
          <a:lstStyle/>
          <a:p>
            <a:pPr marL="171450" indent="-171450">
              <a:buFont typeface="Arial" panose="020B0604020202020204" pitchFamily="34" charset="0"/>
              <a:buChar char="•"/>
            </a:pPr>
            <a:r>
              <a:rPr lang="en-US" sz="1200" b="1" spc="-48" dirty="0">
                <a:solidFill>
                  <a:srgbClr val="FF0000"/>
                </a:solidFill>
                <a:latin typeface="Public Sans Thin"/>
                <a:ea typeface="Public Sans Thin"/>
                <a:cs typeface="Public Sans Thin"/>
                <a:sym typeface="Public Sans Thin"/>
              </a:rPr>
              <a:t>Fill missing NAs with 0 to make sure means are calculated correctly </a:t>
            </a:r>
          </a:p>
          <a:p>
            <a:pPr marL="171450" indent="-171450">
              <a:buFont typeface="Arial" panose="020B0604020202020204" pitchFamily="34" charset="0"/>
              <a:buChar char="•"/>
            </a:pPr>
            <a:r>
              <a:rPr lang="en-US" sz="1200" b="1" spc="-48" dirty="0">
                <a:solidFill>
                  <a:srgbClr val="FF0000"/>
                </a:solidFill>
                <a:latin typeface="Public Sans Thin"/>
                <a:sym typeface="Public Sans Thin"/>
              </a:rPr>
              <a:t>Melt wide format data frames into long format for easier manipulation</a:t>
            </a:r>
          </a:p>
          <a:p>
            <a:pPr marL="171450" indent="-171450">
              <a:buFont typeface="Arial" panose="020B0604020202020204" pitchFamily="34" charset="0"/>
              <a:buChar char="•"/>
            </a:pPr>
            <a:r>
              <a:rPr lang="en-US" sz="1200" b="1" spc="-48" dirty="0">
                <a:solidFill>
                  <a:srgbClr val="FF0000"/>
                </a:solidFill>
                <a:latin typeface="Public Sans Thin"/>
                <a:sym typeface="Public Sans Thin"/>
              </a:rPr>
              <a:t>Re-pivot into long format for specific analysis / </a:t>
            </a:r>
            <a:r>
              <a:rPr lang="en-US" sz="1200" b="1" spc="-48" dirty="0" err="1">
                <a:solidFill>
                  <a:srgbClr val="FF0000"/>
                </a:solidFill>
                <a:latin typeface="Public Sans Thin"/>
                <a:sym typeface="Public Sans Thin"/>
              </a:rPr>
              <a:t>visualisation</a:t>
            </a:r>
            <a:endParaRPr lang="en-GB" sz="1200" b="1" dirty="0">
              <a:solidFill>
                <a:srgbClr val="FF0000"/>
              </a:solidFill>
            </a:endParaRPr>
          </a:p>
        </p:txBody>
      </p:sp>
    </p:spTree>
    <p:extLst>
      <p:ext uri="{BB962C8B-B14F-4D97-AF65-F5344CB8AC3E}">
        <p14:creationId xmlns:p14="http://schemas.microsoft.com/office/powerpoint/2010/main" val="344992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6E3"/>
        </a:solidFill>
        <a:effectLst/>
      </p:bgPr>
    </p:bg>
    <p:spTree>
      <p:nvGrpSpPr>
        <p:cNvPr id="1" name=""/>
        <p:cNvGrpSpPr/>
        <p:nvPr/>
      </p:nvGrpSpPr>
      <p:grpSpPr>
        <a:xfrm>
          <a:off x="0" y="0"/>
          <a:ext cx="0" cy="0"/>
          <a:chOff x="0" y="0"/>
          <a:chExt cx="0" cy="0"/>
        </a:xfrm>
      </p:grpSpPr>
      <p:sp>
        <p:nvSpPr>
          <p:cNvPr id="4" name="Freeform 4"/>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6" name="TextBox 6"/>
          <p:cNvSpPr txBox="1"/>
          <p:nvPr/>
        </p:nvSpPr>
        <p:spPr>
          <a:xfrm>
            <a:off x="1028700" y="792480"/>
            <a:ext cx="59055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METHODOLOGY (ANALYSIS)</a:t>
            </a:r>
          </a:p>
        </p:txBody>
      </p:sp>
      <p:sp>
        <p:nvSpPr>
          <p:cNvPr id="18" name="TextBox 9">
            <a:extLst>
              <a:ext uri="{FF2B5EF4-FFF2-40B4-BE49-F238E27FC236}">
                <a16:creationId xmlns:a16="http://schemas.microsoft.com/office/drawing/2014/main" id="{AEEE76FF-EEE9-7FA3-56BB-5DA2E1B6B455}"/>
              </a:ext>
            </a:extLst>
          </p:cNvPr>
          <p:cNvSpPr txBox="1"/>
          <p:nvPr/>
        </p:nvSpPr>
        <p:spPr>
          <a:xfrm>
            <a:off x="1028701" y="2408800"/>
            <a:ext cx="12534899" cy="3175165"/>
          </a:xfrm>
          <a:prstGeom prst="rect">
            <a:avLst/>
          </a:prstGeom>
        </p:spPr>
        <p:txBody>
          <a:bodyPr wrap="square" lIns="0" tIns="0" rIns="0" bIns="0" rtlCol="0" anchor="t">
            <a:spAutoFit/>
          </a:bodyPr>
          <a:lstStyle/>
          <a:p>
            <a:pPr marL="355600" lvl="1" indent="-355600" algn="l">
              <a:lnSpc>
                <a:spcPct val="150000"/>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Used </a:t>
            </a:r>
            <a:r>
              <a:rPr lang="en-US" sz="2000" spc="-48" dirty="0">
                <a:solidFill>
                  <a:srgbClr val="36211B"/>
                </a:solidFill>
                <a:latin typeface="Courier New" panose="02070309020205020404" pitchFamily="49" charset="0"/>
                <a:ea typeface="Public Sans Thin"/>
                <a:cs typeface="Courier New" panose="02070309020205020404" pitchFamily="49" charset="0"/>
                <a:sym typeface="Public Sans Thin"/>
              </a:rPr>
              <a:t>Seaborn</a:t>
            </a:r>
            <a:r>
              <a:rPr lang="en-US" sz="2000" spc="-48" dirty="0">
                <a:solidFill>
                  <a:srgbClr val="36211B"/>
                </a:solidFill>
                <a:latin typeface="Public Sans Thin"/>
                <a:ea typeface="Public Sans Thin"/>
                <a:cs typeface="Courier New" panose="02070309020205020404" pitchFamily="49" charset="0"/>
                <a:sym typeface="Public Sans Thin"/>
              </a:rPr>
              <a:t>,</a:t>
            </a:r>
            <a:r>
              <a:rPr lang="en-US" sz="2000" spc="-48" dirty="0">
                <a:solidFill>
                  <a:srgbClr val="36211B"/>
                </a:solidFill>
                <a:latin typeface="Public Sans Thin"/>
                <a:ea typeface="Public Sans Thin"/>
                <a:cs typeface="Public Sans Thin"/>
                <a:sym typeface="Public Sans Thin"/>
              </a:rPr>
              <a:t> </a:t>
            </a:r>
            <a:r>
              <a:rPr lang="en-US" sz="2000" spc="-48" dirty="0" err="1">
                <a:solidFill>
                  <a:srgbClr val="36211B"/>
                </a:solidFill>
                <a:latin typeface="Courier New" panose="02070309020205020404" pitchFamily="49" charset="0"/>
                <a:ea typeface="Public Sans Thin"/>
                <a:cs typeface="Courier New" panose="02070309020205020404" pitchFamily="49" charset="0"/>
                <a:sym typeface="Public Sans Thin"/>
              </a:rPr>
              <a:t>Plotly</a:t>
            </a:r>
            <a:r>
              <a:rPr lang="en-US" sz="2000" spc="-48" dirty="0">
                <a:solidFill>
                  <a:srgbClr val="36211B"/>
                </a:solidFill>
                <a:latin typeface="Public Sans Thin"/>
                <a:ea typeface="Public Sans Thin"/>
                <a:cs typeface="Public Sans Thin"/>
                <a:sym typeface="Public Sans Thin"/>
              </a:rPr>
              <a:t> to </a:t>
            </a:r>
            <a:r>
              <a:rPr lang="en-US" sz="2000" spc="-48" dirty="0" err="1">
                <a:solidFill>
                  <a:srgbClr val="36211B"/>
                </a:solidFill>
                <a:latin typeface="Public Sans Thin"/>
                <a:ea typeface="Public Sans Thin"/>
                <a:cs typeface="Public Sans Thin"/>
                <a:sym typeface="Public Sans Thin"/>
              </a:rPr>
              <a:t>analyse</a:t>
            </a:r>
            <a:r>
              <a:rPr lang="en-US" sz="2000" spc="-48" dirty="0">
                <a:solidFill>
                  <a:srgbClr val="36211B"/>
                </a:solidFill>
                <a:latin typeface="Public Sans Thin"/>
                <a:ea typeface="Public Sans Thin"/>
                <a:cs typeface="Public Sans Thin"/>
                <a:sym typeface="Public Sans Thin"/>
              </a:rPr>
              <a:t> different facets of the </a:t>
            </a:r>
            <a:r>
              <a:rPr lang="en-US" sz="2000" spc="-48" dirty="0" err="1">
                <a:solidFill>
                  <a:srgbClr val="36211B"/>
                </a:solidFill>
                <a:latin typeface="Public Sans Thin"/>
                <a:ea typeface="Public Sans Thin"/>
                <a:cs typeface="Public Sans Thin"/>
                <a:sym typeface="Public Sans Thin"/>
              </a:rPr>
              <a:t>labour</a:t>
            </a:r>
            <a:r>
              <a:rPr lang="en-US" sz="2000" spc="-48" dirty="0">
                <a:solidFill>
                  <a:srgbClr val="36211B"/>
                </a:solidFill>
                <a:latin typeface="Public Sans Thin"/>
                <a:ea typeface="Public Sans Thin"/>
                <a:cs typeface="Public Sans Thin"/>
                <a:sym typeface="Public Sans Thin"/>
              </a:rPr>
              <a:t> market</a:t>
            </a:r>
          </a:p>
          <a:p>
            <a:pPr marL="355600" lvl="1" indent="-355600" algn="l">
              <a:lnSpc>
                <a:spcPct val="150000"/>
              </a:lnSpc>
              <a:buFont typeface="Arial" panose="020B0604020202020204" pitchFamily="34" charset="0"/>
              <a:buChar char="•"/>
            </a:pPr>
            <a:r>
              <a:rPr lang="en-US" sz="2000" spc="-48" dirty="0">
                <a:solidFill>
                  <a:srgbClr val="36211B"/>
                </a:solidFill>
                <a:latin typeface="Public Sans Thin"/>
                <a:ea typeface="Public Sans Thin"/>
                <a:cs typeface="Public Sans Thin"/>
                <a:sym typeface="Public Sans Thin"/>
              </a:rPr>
              <a:t>Types of charts used in this analysis:</a:t>
            </a:r>
          </a:p>
          <a:p>
            <a:pPr marL="712788" lvl="2" indent="-339725">
              <a:lnSpc>
                <a:spcPct val="150000"/>
              </a:lnSpc>
              <a:buFont typeface="Courier New" panose="02070309020205020404" pitchFamily="49" charset="0"/>
              <a:buChar char="o"/>
            </a:pPr>
            <a:r>
              <a:rPr lang="en-US" sz="2000" b="1" spc="-48" dirty="0">
                <a:solidFill>
                  <a:srgbClr val="36211B"/>
                </a:solidFill>
                <a:latin typeface="Public Sans Thin"/>
                <a:ea typeface="Public Sans Thin"/>
                <a:cs typeface="Public Sans Thin"/>
                <a:sym typeface="Public Sans Thin"/>
              </a:rPr>
              <a:t>Line chart </a:t>
            </a:r>
            <a:r>
              <a:rPr lang="en-US" sz="2000" spc="-48" dirty="0">
                <a:solidFill>
                  <a:srgbClr val="36211B"/>
                </a:solidFill>
                <a:latin typeface="Public Sans Thin"/>
                <a:ea typeface="Public Sans Thin"/>
                <a:cs typeface="Public Sans Thin"/>
                <a:sym typeface="Public Sans Thin"/>
              </a:rPr>
              <a:t>(for time series)</a:t>
            </a:r>
          </a:p>
          <a:p>
            <a:pPr marL="712788" lvl="2" indent="-339725">
              <a:lnSpc>
                <a:spcPct val="150000"/>
              </a:lnSpc>
              <a:buFont typeface="Courier New" panose="02070309020205020404" pitchFamily="49" charset="0"/>
              <a:buChar char="o"/>
            </a:pPr>
            <a:r>
              <a:rPr lang="en-US" sz="2000" b="1" spc="-48" dirty="0">
                <a:solidFill>
                  <a:srgbClr val="36211B"/>
                </a:solidFill>
                <a:latin typeface="Public Sans Thin"/>
                <a:ea typeface="Public Sans Thin"/>
                <a:cs typeface="Public Sans Thin"/>
                <a:sym typeface="Public Sans Thin"/>
              </a:rPr>
              <a:t>Pie chart</a:t>
            </a:r>
            <a:r>
              <a:rPr lang="en-US" sz="2000" spc="-48" dirty="0">
                <a:solidFill>
                  <a:srgbClr val="36211B"/>
                </a:solidFill>
                <a:latin typeface="Public Sans Thin"/>
                <a:ea typeface="Public Sans Thin"/>
                <a:cs typeface="Public Sans Thin"/>
                <a:sym typeface="Public Sans Thin"/>
              </a:rPr>
              <a:t> (for comparison of proportions)</a:t>
            </a:r>
          </a:p>
          <a:p>
            <a:pPr marL="712788" lvl="2" indent="-339725">
              <a:lnSpc>
                <a:spcPct val="150000"/>
              </a:lnSpc>
              <a:buFont typeface="Courier New" panose="02070309020205020404" pitchFamily="49" charset="0"/>
              <a:buChar char="o"/>
            </a:pPr>
            <a:r>
              <a:rPr lang="en-US" sz="2000" b="1" spc="-48" dirty="0">
                <a:solidFill>
                  <a:srgbClr val="36211B"/>
                </a:solidFill>
                <a:latin typeface="Public Sans Thin"/>
                <a:ea typeface="Public Sans Thin"/>
                <a:cs typeface="Public Sans Thin"/>
                <a:sym typeface="Public Sans Thin"/>
              </a:rPr>
              <a:t>Bar chart</a:t>
            </a:r>
            <a:r>
              <a:rPr lang="en-US" sz="2000" spc="-48" dirty="0">
                <a:solidFill>
                  <a:srgbClr val="36211B"/>
                </a:solidFill>
                <a:latin typeface="Public Sans Thin"/>
                <a:ea typeface="Public Sans Thin"/>
                <a:cs typeface="Public Sans Thin"/>
                <a:sym typeface="Public Sans Thin"/>
              </a:rPr>
              <a:t> (for comparison of means across different categories)</a:t>
            </a:r>
          </a:p>
          <a:p>
            <a:pPr marL="712788" lvl="2" indent="-339725">
              <a:lnSpc>
                <a:spcPct val="150000"/>
              </a:lnSpc>
              <a:buFont typeface="Courier New" panose="02070309020205020404" pitchFamily="49" charset="0"/>
              <a:buChar char="o"/>
            </a:pPr>
            <a:r>
              <a:rPr lang="en-US" sz="2000" b="1" spc="-48" dirty="0">
                <a:solidFill>
                  <a:srgbClr val="36211B"/>
                </a:solidFill>
                <a:latin typeface="Public Sans Thin"/>
                <a:ea typeface="Public Sans Thin"/>
                <a:cs typeface="Public Sans Thin"/>
                <a:sym typeface="Public Sans Thin"/>
              </a:rPr>
              <a:t>Scatter plot</a:t>
            </a:r>
            <a:r>
              <a:rPr lang="en-US" sz="2000" spc="-48" dirty="0">
                <a:solidFill>
                  <a:srgbClr val="36211B"/>
                </a:solidFill>
                <a:latin typeface="Public Sans Thin"/>
                <a:ea typeface="Public Sans Thin"/>
                <a:cs typeface="Public Sans Thin"/>
                <a:sym typeface="Public Sans Thin"/>
              </a:rPr>
              <a:t> (for PCA analysis)</a:t>
            </a:r>
          </a:p>
          <a:p>
            <a:pPr marL="712788" lvl="2" indent="-339725">
              <a:lnSpc>
                <a:spcPct val="150000"/>
              </a:lnSpc>
              <a:buFont typeface="Courier New" panose="02070309020205020404" pitchFamily="49" charset="0"/>
              <a:buChar char="o"/>
            </a:pPr>
            <a:r>
              <a:rPr lang="en-US" sz="2000" b="1" spc="-48" dirty="0">
                <a:solidFill>
                  <a:srgbClr val="36211B"/>
                </a:solidFill>
                <a:latin typeface="Public Sans Thin"/>
                <a:ea typeface="Public Sans Thin"/>
                <a:cs typeface="Public Sans Thin"/>
                <a:sym typeface="Public Sans Thin"/>
              </a:rPr>
              <a:t>Heat map </a:t>
            </a:r>
            <a:r>
              <a:rPr lang="en-US" sz="2000" spc="-48" dirty="0">
                <a:solidFill>
                  <a:srgbClr val="36211B"/>
                </a:solidFill>
                <a:latin typeface="Public Sans Thin"/>
                <a:ea typeface="Public Sans Thin"/>
                <a:cs typeface="Public Sans Thin"/>
                <a:sym typeface="Public Sans Thin"/>
              </a:rPr>
              <a:t>(for comparison of multiple dimensions across different categories)</a:t>
            </a:r>
          </a:p>
        </p:txBody>
      </p:sp>
      <p:sp>
        <p:nvSpPr>
          <p:cNvPr id="19" name="TextBox 11">
            <a:extLst>
              <a:ext uri="{FF2B5EF4-FFF2-40B4-BE49-F238E27FC236}">
                <a16:creationId xmlns:a16="http://schemas.microsoft.com/office/drawing/2014/main" id="{A18EE6A8-D717-B8D5-A9A6-733D4D47B308}"/>
              </a:ext>
            </a:extLst>
          </p:cNvPr>
          <p:cNvSpPr txBox="1"/>
          <p:nvPr/>
        </p:nvSpPr>
        <p:spPr>
          <a:xfrm>
            <a:off x="1028700" y="1638300"/>
            <a:ext cx="8496300"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Data </a:t>
            </a:r>
            <a:r>
              <a:rPr lang="en-US" sz="3600" spc="-144" dirty="0" err="1">
                <a:solidFill>
                  <a:srgbClr val="36211B"/>
                </a:solidFill>
                <a:latin typeface="Fraunces Light"/>
                <a:ea typeface="Fraunces Light"/>
                <a:cs typeface="Fraunces Light"/>
                <a:sym typeface="Fraunces Light"/>
              </a:rPr>
              <a:t>Visualisation</a:t>
            </a:r>
            <a:endParaRPr lang="en-US" sz="3600" spc="-144" dirty="0">
              <a:solidFill>
                <a:srgbClr val="36211B"/>
              </a:solidFill>
              <a:latin typeface="Fraunces Light"/>
              <a:ea typeface="Fraunces Light"/>
              <a:cs typeface="Fraunces Light"/>
              <a:sym typeface="Fraunces Light"/>
            </a:endParaRPr>
          </a:p>
        </p:txBody>
      </p:sp>
      <p:pic>
        <p:nvPicPr>
          <p:cNvPr id="2" name="Picture 1">
            <a:extLst>
              <a:ext uri="{FF2B5EF4-FFF2-40B4-BE49-F238E27FC236}">
                <a16:creationId xmlns:a16="http://schemas.microsoft.com/office/drawing/2014/main" id="{C763A2D0-D9A1-6416-F18C-E4E9BF7E6B09}"/>
              </a:ext>
            </a:extLst>
          </p:cNvPr>
          <p:cNvPicPr>
            <a:picLocks noChangeAspect="1"/>
          </p:cNvPicPr>
          <p:nvPr/>
        </p:nvPicPr>
        <p:blipFill>
          <a:blip r:embed="rId4"/>
          <a:stretch>
            <a:fillRect/>
          </a:stretch>
        </p:blipFill>
        <p:spPr>
          <a:xfrm>
            <a:off x="11430000" y="5906413"/>
            <a:ext cx="6400800" cy="3943569"/>
          </a:xfrm>
          <a:prstGeom prst="rect">
            <a:avLst/>
          </a:prstGeom>
          <a:ln>
            <a:solidFill>
              <a:schemeClr val="tx1"/>
            </a:solidFill>
          </a:ln>
        </p:spPr>
      </p:pic>
      <p:pic>
        <p:nvPicPr>
          <p:cNvPr id="3" name="Picture 2">
            <a:extLst>
              <a:ext uri="{FF2B5EF4-FFF2-40B4-BE49-F238E27FC236}">
                <a16:creationId xmlns:a16="http://schemas.microsoft.com/office/drawing/2014/main" id="{CB6B0926-9245-BE17-A768-43997FE86A44}"/>
              </a:ext>
            </a:extLst>
          </p:cNvPr>
          <p:cNvPicPr>
            <a:picLocks noChangeAspect="1"/>
          </p:cNvPicPr>
          <p:nvPr/>
        </p:nvPicPr>
        <p:blipFill>
          <a:blip r:embed="rId5"/>
          <a:stretch>
            <a:fillRect/>
          </a:stretch>
        </p:blipFill>
        <p:spPr>
          <a:xfrm>
            <a:off x="10058400" y="1104900"/>
            <a:ext cx="7772400" cy="3943569"/>
          </a:xfrm>
          <a:prstGeom prst="rect">
            <a:avLst/>
          </a:prstGeom>
          <a:ln>
            <a:solidFill>
              <a:schemeClr val="tx1"/>
            </a:solidFill>
          </a:ln>
        </p:spPr>
      </p:pic>
      <p:pic>
        <p:nvPicPr>
          <p:cNvPr id="5" name="Picture 4">
            <a:extLst>
              <a:ext uri="{FF2B5EF4-FFF2-40B4-BE49-F238E27FC236}">
                <a16:creationId xmlns:a16="http://schemas.microsoft.com/office/drawing/2014/main" id="{4BA570F1-8FFB-BEC7-1EB5-60F46E16632D}"/>
              </a:ext>
            </a:extLst>
          </p:cNvPr>
          <p:cNvPicPr>
            <a:picLocks noChangeAspect="1"/>
          </p:cNvPicPr>
          <p:nvPr/>
        </p:nvPicPr>
        <p:blipFill>
          <a:blip r:embed="rId6"/>
          <a:stretch>
            <a:fillRect/>
          </a:stretch>
        </p:blipFill>
        <p:spPr>
          <a:xfrm>
            <a:off x="1023620" y="5906414"/>
            <a:ext cx="9915262" cy="3943569"/>
          </a:xfrm>
          <a:prstGeom prst="rect">
            <a:avLst/>
          </a:prstGeom>
          <a:ln>
            <a:solidFill>
              <a:schemeClr val="tx1"/>
            </a:solidFill>
          </a:ln>
        </p:spPr>
      </p:pic>
    </p:spTree>
    <p:extLst>
      <p:ext uri="{BB962C8B-B14F-4D97-AF65-F5344CB8AC3E}">
        <p14:creationId xmlns:p14="http://schemas.microsoft.com/office/powerpoint/2010/main" val="574710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grpSp>
        <p:nvGrpSpPr>
          <p:cNvPr id="14" name="Group 2">
            <a:extLst>
              <a:ext uri="{FF2B5EF4-FFF2-40B4-BE49-F238E27FC236}">
                <a16:creationId xmlns:a16="http://schemas.microsoft.com/office/drawing/2014/main" id="{C90C8E3F-1D75-296F-0024-12214FFBD64C}"/>
              </a:ext>
            </a:extLst>
          </p:cNvPr>
          <p:cNvGrpSpPr/>
          <p:nvPr/>
        </p:nvGrpSpPr>
        <p:grpSpPr>
          <a:xfrm>
            <a:off x="-5715000" y="2282464"/>
            <a:ext cx="22021800" cy="5722070"/>
            <a:chOff x="0" y="0"/>
            <a:chExt cx="1170957" cy="406400"/>
          </a:xfrm>
        </p:grpSpPr>
        <p:sp>
          <p:nvSpPr>
            <p:cNvPr id="15" name="Freeform 3">
              <a:extLst>
                <a:ext uri="{FF2B5EF4-FFF2-40B4-BE49-F238E27FC236}">
                  <a16:creationId xmlns:a16="http://schemas.microsoft.com/office/drawing/2014/main" id="{D8718475-5A6A-37B1-C383-F2AEA033D5AF}"/>
                </a:ext>
              </a:extLst>
            </p:cNvPr>
            <p:cNvSpPr/>
            <p:nvPr/>
          </p:nvSpPr>
          <p:spPr>
            <a:xfrm>
              <a:off x="0" y="0"/>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GB" dirty="0"/>
            </a:p>
          </p:txBody>
        </p:sp>
        <p:sp>
          <p:nvSpPr>
            <p:cNvPr id="16" name="TextBox 4">
              <a:extLst>
                <a:ext uri="{FF2B5EF4-FFF2-40B4-BE49-F238E27FC236}">
                  <a16:creationId xmlns:a16="http://schemas.microsoft.com/office/drawing/2014/main" id="{02B93D64-958B-5A32-BF33-F24683CA2B99}"/>
                </a:ext>
              </a:extLst>
            </p:cNvPr>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3848100" y="3214002"/>
            <a:ext cx="10591800" cy="3188437"/>
          </a:xfrm>
          <a:prstGeom prst="rect">
            <a:avLst/>
          </a:prstGeom>
        </p:spPr>
        <p:txBody>
          <a:bodyPr wrap="square" lIns="0" tIns="0" rIns="0" bIns="0" rtlCol="0" anchor="t">
            <a:spAutoFit/>
          </a:bodyPr>
          <a:lstStyle/>
          <a:p>
            <a:pPr marL="259080" lvl="1" algn="l">
              <a:lnSpc>
                <a:spcPct val="150000"/>
              </a:lnSpc>
            </a:pPr>
            <a:r>
              <a:rPr lang="en-US" sz="4800" b="1" spc="-48" dirty="0">
                <a:solidFill>
                  <a:srgbClr val="36211B"/>
                </a:solidFill>
                <a:latin typeface="Public Sans Thin"/>
                <a:ea typeface="Public Sans Thin"/>
                <a:cs typeface="Public Sans Thin"/>
                <a:sym typeface="Public Sans Thin"/>
              </a:rPr>
              <a:t>What is the current state of Singapore’s </a:t>
            </a:r>
            <a:r>
              <a:rPr lang="en-US" sz="4800" b="1" spc="-48" dirty="0" err="1">
                <a:solidFill>
                  <a:srgbClr val="36211B"/>
                </a:solidFill>
                <a:latin typeface="Public Sans Thin"/>
                <a:ea typeface="Public Sans Thin"/>
                <a:cs typeface="Public Sans Thin"/>
                <a:sym typeface="Public Sans Thin"/>
              </a:rPr>
              <a:t>labour</a:t>
            </a:r>
            <a:r>
              <a:rPr lang="en-US" sz="4800" b="1" spc="-48" dirty="0">
                <a:solidFill>
                  <a:srgbClr val="36211B"/>
                </a:solidFill>
                <a:latin typeface="Public Sans Thin"/>
                <a:ea typeface="Public Sans Thin"/>
                <a:cs typeface="Public Sans Thin"/>
                <a:sym typeface="Public Sans Thin"/>
              </a:rPr>
              <a:t> market in comparison to other countries?</a:t>
            </a:r>
          </a:p>
        </p:txBody>
      </p:sp>
      <p:sp>
        <p:nvSpPr>
          <p:cNvPr id="10" name="TextBox 10"/>
          <p:cNvSpPr txBox="1"/>
          <p:nvPr/>
        </p:nvSpPr>
        <p:spPr>
          <a:xfrm>
            <a:off x="1028700" y="792480"/>
            <a:ext cx="85725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(TOPLINE LABOUR MARKET COMPARISON)</a:t>
            </a:r>
          </a:p>
        </p:txBody>
      </p:sp>
      <p:sp>
        <p:nvSpPr>
          <p:cNvPr id="13" name="Freeform 3">
            <a:extLst>
              <a:ext uri="{FF2B5EF4-FFF2-40B4-BE49-F238E27FC236}">
                <a16:creationId xmlns:a16="http://schemas.microsoft.com/office/drawing/2014/main" id="{0BAF2765-4CCC-6005-26AC-75EA988848BB}"/>
              </a:ext>
            </a:extLst>
          </p:cNvPr>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3" name="TextBox 3"/>
          <p:cNvSpPr txBox="1"/>
          <p:nvPr/>
        </p:nvSpPr>
        <p:spPr>
          <a:xfrm>
            <a:off x="1028700" y="792480"/>
            <a:ext cx="8115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(TOPLINE LABOUR MARKET COMPARISON)</a:t>
            </a:r>
          </a:p>
        </p:txBody>
      </p:sp>
      <p:sp>
        <p:nvSpPr>
          <p:cNvPr id="15" name="TextBox 15"/>
          <p:cNvSpPr txBox="1"/>
          <p:nvPr/>
        </p:nvSpPr>
        <p:spPr>
          <a:xfrm>
            <a:off x="1028700" y="3242850"/>
            <a:ext cx="6362701" cy="3801297"/>
          </a:xfrm>
          <a:prstGeom prst="rect">
            <a:avLst/>
          </a:prstGeom>
        </p:spPr>
        <p:txBody>
          <a:bodyPr wrap="square" lIns="0" tIns="0" rIns="0" bIns="0" rtlCol="0" anchor="t">
            <a:spAutoFit/>
          </a:bodyPr>
          <a:lstStyle/>
          <a:p>
            <a:pPr algn="just">
              <a:lnSpc>
                <a:spcPts val="5040"/>
              </a:lnSpc>
            </a:pPr>
            <a:r>
              <a:rPr lang="en-US" sz="3600" spc="-144" dirty="0">
                <a:solidFill>
                  <a:srgbClr val="36211B"/>
                </a:solidFill>
                <a:latin typeface="Fraunces Light"/>
                <a:ea typeface="Fraunces Light"/>
                <a:cs typeface="Fraunces Light"/>
                <a:sym typeface="Fraunces Light"/>
              </a:rPr>
              <a:t>Relative to the top 10 high income countries with the lowest average unemployment rates, Singapore </a:t>
            </a:r>
            <a:r>
              <a:rPr lang="en-US" sz="3600" u="sng" spc="-144" dirty="0">
                <a:solidFill>
                  <a:srgbClr val="36211B"/>
                </a:solidFill>
                <a:latin typeface="Fraunces Light"/>
                <a:ea typeface="Fraunces Light"/>
                <a:cs typeface="Fraunces Light"/>
                <a:sym typeface="Fraunces Light"/>
              </a:rPr>
              <a:t>consistently</a:t>
            </a:r>
            <a:r>
              <a:rPr lang="en-US" sz="3600" spc="-144" dirty="0">
                <a:solidFill>
                  <a:srgbClr val="36211B"/>
                </a:solidFill>
                <a:latin typeface="Fraunces Light"/>
                <a:ea typeface="Fraunces Light"/>
                <a:cs typeface="Fraunces Light"/>
                <a:sym typeface="Fraunces Light"/>
              </a:rPr>
              <a:t> has one of the </a:t>
            </a:r>
            <a:r>
              <a:rPr lang="en-US" sz="3600" u="sng" spc="-144" dirty="0">
                <a:solidFill>
                  <a:srgbClr val="36211B"/>
                </a:solidFill>
                <a:latin typeface="Fraunces Light"/>
                <a:ea typeface="Fraunces Light"/>
                <a:cs typeface="Fraunces Light"/>
                <a:sym typeface="Fraunces Light"/>
              </a:rPr>
              <a:t>lowest unemployment rates</a:t>
            </a:r>
          </a:p>
          <a:p>
            <a:pPr algn="just">
              <a:lnSpc>
                <a:spcPts val="5040"/>
              </a:lnSpc>
            </a:pPr>
            <a:endParaRPr lang="en-US" sz="3600" u="sng" spc="-144" dirty="0">
              <a:solidFill>
                <a:srgbClr val="36211B"/>
              </a:solidFill>
              <a:latin typeface="Fraunces Light"/>
              <a:ea typeface="Fraunces Light"/>
              <a:cs typeface="Fraunces Light"/>
              <a:sym typeface="Fraunces Light"/>
            </a:endParaRPr>
          </a:p>
        </p:txBody>
      </p:sp>
      <p:pic>
        <p:nvPicPr>
          <p:cNvPr id="18" name="Picture 17">
            <a:extLst>
              <a:ext uri="{FF2B5EF4-FFF2-40B4-BE49-F238E27FC236}">
                <a16:creationId xmlns:a16="http://schemas.microsoft.com/office/drawing/2014/main" id="{167F747F-1FED-00FC-A42F-31C3EAE86DF5}"/>
              </a:ext>
            </a:extLst>
          </p:cNvPr>
          <p:cNvPicPr>
            <a:picLocks noChangeAspect="1"/>
          </p:cNvPicPr>
          <p:nvPr/>
        </p:nvPicPr>
        <p:blipFill>
          <a:blip r:embed="rId4"/>
          <a:stretch>
            <a:fillRect/>
          </a:stretch>
        </p:blipFill>
        <p:spPr>
          <a:xfrm>
            <a:off x="7699059" y="2481262"/>
            <a:ext cx="10455881" cy="5324475"/>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grpSp>
        <p:nvGrpSpPr>
          <p:cNvPr id="14" name="Group 2">
            <a:extLst>
              <a:ext uri="{FF2B5EF4-FFF2-40B4-BE49-F238E27FC236}">
                <a16:creationId xmlns:a16="http://schemas.microsoft.com/office/drawing/2014/main" id="{C90C8E3F-1D75-296F-0024-12214FFBD64C}"/>
              </a:ext>
            </a:extLst>
          </p:cNvPr>
          <p:cNvGrpSpPr/>
          <p:nvPr/>
        </p:nvGrpSpPr>
        <p:grpSpPr>
          <a:xfrm>
            <a:off x="-5715000" y="2282465"/>
            <a:ext cx="22021800" cy="5722070"/>
            <a:chOff x="0" y="0"/>
            <a:chExt cx="1170957" cy="406400"/>
          </a:xfrm>
        </p:grpSpPr>
        <p:sp>
          <p:nvSpPr>
            <p:cNvPr id="15" name="Freeform 3">
              <a:extLst>
                <a:ext uri="{FF2B5EF4-FFF2-40B4-BE49-F238E27FC236}">
                  <a16:creationId xmlns:a16="http://schemas.microsoft.com/office/drawing/2014/main" id="{D8718475-5A6A-37B1-C383-F2AEA033D5AF}"/>
                </a:ext>
              </a:extLst>
            </p:cNvPr>
            <p:cNvSpPr/>
            <p:nvPr/>
          </p:nvSpPr>
          <p:spPr>
            <a:xfrm>
              <a:off x="0" y="0"/>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GB" dirty="0"/>
            </a:p>
          </p:txBody>
        </p:sp>
        <p:sp>
          <p:nvSpPr>
            <p:cNvPr id="16" name="TextBox 4">
              <a:extLst>
                <a:ext uri="{FF2B5EF4-FFF2-40B4-BE49-F238E27FC236}">
                  <a16:creationId xmlns:a16="http://schemas.microsoft.com/office/drawing/2014/main" id="{02B93D64-958B-5A32-BF33-F24683CA2B99}"/>
                </a:ext>
              </a:extLst>
            </p:cNvPr>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895600" y="3214002"/>
            <a:ext cx="12039600" cy="3188437"/>
          </a:xfrm>
          <a:prstGeom prst="rect">
            <a:avLst/>
          </a:prstGeom>
        </p:spPr>
        <p:txBody>
          <a:bodyPr wrap="square" lIns="0" tIns="0" rIns="0" bIns="0" rtlCol="0" anchor="t">
            <a:spAutoFit/>
          </a:bodyPr>
          <a:lstStyle/>
          <a:p>
            <a:pPr marL="259080" lvl="1" algn="l">
              <a:lnSpc>
                <a:spcPct val="150000"/>
              </a:lnSpc>
            </a:pPr>
            <a:r>
              <a:rPr lang="en-US" sz="4800" b="1" spc="-48" dirty="0">
                <a:solidFill>
                  <a:srgbClr val="36211B"/>
                </a:solidFill>
                <a:latin typeface="Public Sans Thin"/>
                <a:ea typeface="Public Sans Thin"/>
                <a:cs typeface="Public Sans Thin"/>
                <a:sym typeface="Public Sans Thin"/>
              </a:rPr>
              <a:t>Which sectors or industries in Singapore offer the greatest job security in the present economic climate?</a:t>
            </a:r>
          </a:p>
        </p:txBody>
      </p:sp>
      <p:sp>
        <p:nvSpPr>
          <p:cNvPr id="10" name="TextBox 10"/>
          <p:cNvSpPr txBox="1"/>
          <p:nvPr/>
        </p:nvSpPr>
        <p:spPr>
          <a:xfrm>
            <a:off x="1028700" y="792480"/>
            <a:ext cx="55245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(JOB SECURITY)</a:t>
            </a:r>
          </a:p>
        </p:txBody>
      </p:sp>
      <p:sp>
        <p:nvSpPr>
          <p:cNvPr id="13" name="Freeform 3">
            <a:extLst>
              <a:ext uri="{FF2B5EF4-FFF2-40B4-BE49-F238E27FC236}">
                <a16:creationId xmlns:a16="http://schemas.microsoft.com/office/drawing/2014/main" id="{0BAF2765-4CCC-6005-26AC-75EA988848BB}"/>
              </a:ext>
            </a:extLst>
          </p:cNvPr>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Tree>
    <p:extLst>
      <p:ext uri="{BB962C8B-B14F-4D97-AF65-F5344CB8AC3E}">
        <p14:creationId xmlns:p14="http://schemas.microsoft.com/office/powerpoint/2010/main" val="3702844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3" name="TextBox 3"/>
          <p:cNvSpPr txBox="1"/>
          <p:nvPr/>
        </p:nvSpPr>
        <p:spPr>
          <a:xfrm>
            <a:off x="1028700" y="792480"/>
            <a:ext cx="47625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(JOB SECURITY)</a:t>
            </a:r>
          </a:p>
        </p:txBody>
      </p:sp>
      <p:pic>
        <p:nvPicPr>
          <p:cNvPr id="5" name="Picture 4">
            <a:extLst>
              <a:ext uri="{FF2B5EF4-FFF2-40B4-BE49-F238E27FC236}">
                <a16:creationId xmlns:a16="http://schemas.microsoft.com/office/drawing/2014/main" id="{05A23DB8-55F5-4C05-2EE9-4467D7E6FEFE}"/>
              </a:ext>
            </a:extLst>
          </p:cNvPr>
          <p:cNvPicPr>
            <a:picLocks noChangeAspect="1"/>
          </p:cNvPicPr>
          <p:nvPr/>
        </p:nvPicPr>
        <p:blipFill>
          <a:blip r:embed="rId4"/>
          <a:stretch>
            <a:fillRect/>
          </a:stretch>
        </p:blipFill>
        <p:spPr>
          <a:xfrm>
            <a:off x="7696200" y="2400300"/>
            <a:ext cx="10461600" cy="5308018"/>
          </a:xfrm>
          <a:prstGeom prst="rect">
            <a:avLst/>
          </a:prstGeom>
          <a:ln>
            <a:solidFill>
              <a:schemeClr val="tx1"/>
            </a:solidFill>
          </a:ln>
        </p:spPr>
      </p:pic>
      <p:grpSp>
        <p:nvGrpSpPr>
          <p:cNvPr id="11" name="Group 10">
            <a:extLst>
              <a:ext uri="{FF2B5EF4-FFF2-40B4-BE49-F238E27FC236}">
                <a16:creationId xmlns:a16="http://schemas.microsoft.com/office/drawing/2014/main" id="{AE66E3D6-0BD5-CA08-A157-6F02C1426B9F}"/>
              </a:ext>
            </a:extLst>
          </p:cNvPr>
          <p:cNvGrpSpPr/>
          <p:nvPr/>
        </p:nvGrpSpPr>
        <p:grpSpPr>
          <a:xfrm>
            <a:off x="1028700" y="2095500"/>
            <a:ext cx="6362699" cy="1604254"/>
            <a:chOff x="1028700" y="2095500"/>
            <a:chExt cx="6362699" cy="1604254"/>
          </a:xfrm>
        </p:grpSpPr>
        <p:sp>
          <p:nvSpPr>
            <p:cNvPr id="9" name="TextBox 9">
              <a:extLst>
                <a:ext uri="{FF2B5EF4-FFF2-40B4-BE49-F238E27FC236}">
                  <a16:creationId xmlns:a16="http://schemas.microsoft.com/office/drawing/2014/main" id="{160BDCFD-FB90-AFD1-E989-EE96837B7BAB}"/>
                </a:ext>
              </a:extLst>
            </p:cNvPr>
            <p:cNvSpPr txBox="1"/>
            <p:nvPr/>
          </p:nvSpPr>
          <p:spPr>
            <a:xfrm>
              <a:off x="1028700" y="2866000"/>
              <a:ext cx="6362699" cy="833754"/>
            </a:xfrm>
            <a:prstGeom prst="rect">
              <a:avLst/>
            </a:prstGeom>
          </p:spPr>
          <p:txBody>
            <a:bodyPr wrap="square" lIns="0" tIns="0" rIns="0" bIns="0" rtlCol="0" anchor="t">
              <a:spAutoFit/>
            </a:bodyPr>
            <a:lstStyle/>
            <a:p>
              <a:pPr marL="7938" lvl="1" algn="just">
                <a:lnSpc>
                  <a:spcPts val="3359"/>
                </a:lnSpc>
                <a:spcAft>
                  <a:spcPts val="1200"/>
                </a:spcAft>
              </a:pPr>
              <a:r>
                <a:rPr lang="en-US" sz="2400" spc="-48" dirty="0">
                  <a:solidFill>
                    <a:srgbClr val="36211B"/>
                  </a:solidFill>
                  <a:latin typeface="Public Sans Thin"/>
                  <a:ea typeface="Public Sans Thin"/>
                  <a:cs typeface="Public Sans Thin"/>
                  <a:sym typeface="Public Sans Thin"/>
                </a:rPr>
                <a:t>Time series to allow job-seekers to identify industries that are thriving or not doing well</a:t>
              </a:r>
            </a:p>
          </p:txBody>
        </p:sp>
        <p:sp>
          <p:nvSpPr>
            <p:cNvPr id="10" name="TextBox 11">
              <a:extLst>
                <a:ext uri="{FF2B5EF4-FFF2-40B4-BE49-F238E27FC236}">
                  <a16:creationId xmlns:a16="http://schemas.microsoft.com/office/drawing/2014/main" id="{5D3828D7-98BD-C838-C226-AB3DE91CDDCF}"/>
                </a:ext>
              </a:extLst>
            </p:cNvPr>
            <p:cNvSpPr txBox="1"/>
            <p:nvPr/>
          </p:nvSpPr>
          <p:spPr>
            <a:xfrm>
              <a:off x="1028700" y="20955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a:t>
              </a:r>
            </a:p>
          </p:txBody>
        </p:sp>
      </p:grpSp>
      <p:grpSp>
        <p:nvGrpSpPr>
          <p:cNvPr id="12" name="Group 11">
            <a:extLst>
              <a:ext uri="{FF2B5EF4-FFF2-40B4-BE49-F238E27FC236}">
                <a16:creationId xmlns:a16="http://schemas.microsoft.com/office/drawing/2014/main" id="{63E5CC1C-2ABC-1274-7B60-973FD95001A5}"/>
              </a:ext>
            </a:extLst>
          </p:cNvPr>
          <p:cNvGrpSpPr/>
          <p:nvPr/>
        </p:nvGrpSpPr>
        <p:grpSpPr>
          <a:xfrm>
            <a:off x="1028699" y="4000500"/>
            <a:ext cx="6362699" cy="4528132"/>
            <a:chOff x="1028700" y="1653600"/>
            <a:chExt cx="6362699" cy="4528132"/>
          </a:xfrm>
        </p:grpSpPr>
        <p:sp>
          <p:nvSpPr>
            <p:cNvPr id="13" name="TextBox 9">
              <a:extLst>
                <a:ext uri="{FF2B5EF4-FFF2-40B4-BE49-F238E27FC236}">
                  <a16:creationId xmlns:a16="http://schemas.microsoft.com/office/drawing/2014/main" id="{7713BE26-4769-C52D-EB3B-394CE6D517DF}"/>
                </a:ext>
              </a:extLst>
            </p:cNvPr>
            <p:cNvSpPr txBox="1"/>
            <p:nvPr/>
          </p:nvSpPr>
          <p:spPr>
            <a:xfrm>
              <a:off x="1028700" y="2424100"/>
              <a:ext cx="6362699" cy="3757632"/>
            </a:xfrm>
            <a:prstGeom prst="rect">
              <a:avLst/>
            </a:prstGeom>
          </p:spPr>
          <p:txBody>
            <a:bodyPr wrap="square" lIns="0" tIns="0" rIns="0" bIns="0" rtlCol="0" anchor="t">
              <a:spAutoFit/>
            </a:bodyPr>
            <a:lstStyle/>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Certain industries continue to see rising retrenchment levels, possibly indicating the decline (either short/long-term) of these industries</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Most of the decline appears to be in the Services sector (IT, Wholesale &amp; Retail Trade, Finance &amp; Insurance industries)</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Spike in 2020 due to COVID-19</a:t>
              </a:r>
            </a:p>
          </p:txBody>
        </p:sp>
        <p:sp>
          <p:nvSpPr>
            <p:cNvPr id="14" name="TextBox 11">
              <a:extLst>
                <a:ext uri="{FF2B5EF4-FFF2-40B4-BE49-F238E27FC236}">
                  <a16:creationId xmlns:a16="http://schemas.microsoft.com/office/drawing/2014/main" id="{17A0DCAE-7356-787D-000B-94BDABBB0788}"/>
                </a:ext>
              </a:extLst>
            </p:cNvPr>
            <p:cNvSpPr txBox="1"/>
            <p:nvPr/>
          </p:nvSpPr>
          <p:spPr>
            <a:xfrm>
              <a:off x="1028700" y="16536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Insights</a:t>
              </a:r>
            </a:p>
          </p:txBody>
        </p:sp>
      </p:grpSp>
    </p:spTree>
    <p:extLst>
      <p:ext uri="{BB962C8B-B14F-4D97-AF65-F5344CB8AC3E}">
        <p14:creationId xmlns:p14="http://schemas.microsoft.com/office/powerpoint/2010/main" val="2477256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3" name="TextBox 3"/>
          <p:cNvSpPr txBox="1"/>
          <p:nvPr/>
        </p:nvSpPr>
        <p:spPr>
          <a:xfrm>
            <a:off x="1028700" y="792480"/>
            <a:ext cx="47625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(JOB SECURITY)</a:t>
            </a:r>
          </a:p>
        </p:txBody>
      </p:sp>
      <p:pic>
        <p:nvPicPr>
          <p:cNvPr id="6" name="Picture 5">
            <a:hlinkClick r:id="rId4"/>
            <a:extLst>
              <a:ext uri="{FF2B5EF4-FFF2-40B4-BE49-F238E27FC236}">
                <a16:creationId xmlns:a16="http://schemas.microsoft.com/office/drawing/2014/main" id="{A0D8479F-E22A-0147-5221-BE819F22E5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6200" y="2400300"/>
            <a:ext cx="10461600" cy="6486192"/>
          </a:xfrm>
          <a:prstGeom prst="rect">
            <a:avLst/>
          </a:prstGeom>
          <a:ln>
            <a:solidFill>
              <a:schemeClr val="tx1"/>
            </a:solidFill>
          </a:ln>
        </p:spPr>
      </p:pic>
      <p:grpSp>
        <p:nvGrpSpPr>
          <p:cNvPr id="5" name="Group 4">
            <a:extLst>
              <a:ext uri="{FF2B5EF4-FFF2-40B4-BE49-F238E27FC236}">
                <a16:creationId xmlns:a16="http://schemas.microsoft.com/office/drawing/2014/main" id="{0FE2B6A7-7AF5-ACA7-4A66-839204EF69BF}"/>
              </a:ext>
            </a:extLst>
          </p:cNvPr>
          <p:cNvGrpSpPr/>
          <p:nvPr/>
        </p:nvGrpSpPr>
        <p:grpSpPr>
          <a:xfrm>
            <a:off x="1028700" y="2095500"/>
            <a:ext cx="6362699" cy="1604254"/>
            <a:chOff x="1028700" y="2095500"/>
            <a:chExt cx="6362699" cy="1604254"/>
          </a:xfrm>
        </p:grpSpPr>
        <p:sp>
          <p:nvSpPr>
            <p:cNvPr id="7" name="TextBox 9">
              <a:extLst>
                <a:ext uri="{FF2B5EF4-FFF2-40B4-BE49-F238E27FC236}">
                  <a16:creationId xmlns:a16="http://schemas.microsoft.com/office/drawing/2014/main" id="{30D08048-EF23-B923-3201-96BE904FC9C4}"/>
                </a:ext>
              </a:extLst>
            </p:cNvPr>
            <p:cNvSpPr txBox="1"/>
            <p:nvPr/>
          </p:nvSpPr>
          <p:spPr>
            <a:xfrm>
              <a:off x="1028700" y="2866000"/>
              <a:ext cx="6362699" cy="833754"/>
            </a:xfrm>
            <a:prstGeom prst="rect">
              <a:avLst/>
            </a:prstGeom>
          </p:spPr>
          <p:txBody>
            <a:bodyPr wrap="square" lIns="0" tIns="0" rIns="0" bIns="0" rtlCol="0" anchor="t">
              <a:spAutoFit/>
            </a:bodyPr>
            <a:lstStyle/>
            <a:p>
              <a:pPr marL="7938" lvl="1" algn="just">
                <a:lnSpc>
                  <a:spcPts val="3359"/>
                </a:lnSpc>
                <a:spcAft>
                  <a:spcPts val="1200"/>
                </a:spcAft>
              </a:pPr>
              <a:r>
                <a:rPr lang="en-US" sz="2400" spc="-48" dirty="0">
                  <a:solidFill>
                    <a:srgbClr val="36211B"/>
                  </a:solidFill>
                  <a:latin typeface="Public Sans Thin"/>
                  <a:ea typeface="Public Sans Thin"/>
                  <a:cs typeface="Public Sans Thin"/>
                  <a:sym typeface="Public Sans Thin"/>
                </a:rPr>
                <a:t>Pie chart to examine proportion and absolute retrenchment of each industry in latest year</a:t>
              </a:r>
            </a:p>
          </p:txBody>
        </p:sp>
        <p:sp>
          <p:nvSpPr>
            <p:cNvPr id="8" name="TextBox 11">
              <a:extLst>
                <a:ext uri="{FF2B5EF4-FFF2-40B4-BE49-F238E27FC236}">
                  <a16:creationId xmlns:a16="http://schemas.microsoft.com/office/drawing/2014/main" id="{F833BF3D-2003-7EE4-358E-8EB9EAC5D8A8}"/>
                </a:ext>
              </a:extLst>
            </p:cNvPr>
            <p:cNvSpPr txBox="1"/>
            <p:nvPr/>
          </p:nvSpPr>
          <p:spPr>
            <a:xfrm>
              <a:off x="1028700" y="20955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a:t>
              </a:r>
            </a:p>
          </p:txBody>
        </p:sp>
      </p:grpSp>
      <p:grpSp>
        <p:nvGrpSpPr>
          <p:cNvPr id="9" name="Group 8">
            <a:extLst>
              <a:ext uri="{FF2B5EF4-FFF2-40B4-BE49-F238E27FC236}">
                <a16:creationId xmlns:a16="http://schemas.microsoft.com/office/drawing/2014/main" id="{C1C6E525-6835-4EFF-470D-0F488BC6F369}"/>
              </a:ext>
            </a:extLst>
          </p:cNvPr>
          <p:cNvGrpSpPr/>
          <p:nvPr/>
        </p:nvGrpSpPr>
        <p:grpSpPr>
          <a:xfrm>
            <a:off x="1028699" y="4000500"/>
            <a:ext cx="6362699" cy="4964149"/>
            <a:chOff x="1028700" y="1653600"/>
            <a:chExt cx="6362699" cy="4964149"/>
          </a:xfrm>
        </p:grpSpPr>
        <p:sp>
          <p:nvSpPr>
            <p:cNvPr id="10" name="TextBox 9">
              <a:extLst>
                <a:ext uri="{FF2B5EF4-FFF2-40B4-BE49-F238E27FC236}">
                  <a16:creationId xmlns:a16="http://schemas.microsoft.com/office/drawing/2014/main" id="{906976CB-E38E-A736-EEB1-C3A6FC644A32}"/>
                </a:ext>
              </a:extLst>
            </p:cNvPr>
            <p:cNvSpPr txBox="1"/>
            <p:nvPr/>
          </p:nvSpPr>
          <p:spPr>
            <a:xfrm>
              <a:off x="1028700" y="2424100"/>
              <a:ext cx="6362699" cy="4193649"/>
            </a:xfrm>
            <a:prstGeom prst="rect">
              <a:avLst/>
            </a:prstGeom>
          </p:spPr>
          <p:txBody>
            <a:bodyPr wrap="square" lIns="0" tIns="0" rIns="0" bIns="0" rtlCol="0" anchor="t">
              <a:spAutoFit/>
            </a:bodyPr>
            <a:lstStyle/>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With a focus on immediate job security, values from 2023 reflect current job market condition across industries</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Majority of more ‘stable’ industries are within the Manufacturing sector</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Within the  Services sector,  industries such as </a:t>
              </a:r>
              <a:r>
                <a:rPr lang="en-US" sz="2400" spc="-48" dirty="0" err="1">
                  <a:solidFill>
                    <a:srgbClr val="36211B"/>
                  </a:solidFill>
                  <a:latin typeface="Public Sans Thin"/>
                  <a:ea typeface="Public Sans Thin"/>
                  <a:cs typeface="Public Sans Thin"/>
                  <a:sym typeface="Public Sans Thin"/>
                </a:rPr>
                <a:t>Accoms</a:t>
              </a:r>
              <a:r>
                <a:rPr lang="en-US" sz="2400" spc="-48" dirty="0">
                  <a:solidFill>
                    <a:srgbClr val="36211B"/>
                  </a:solidFill>
                  <a:latin typeface="Public Sans Thin"/>
                  <a:ea typeface="Public Sans Thin"/>
                  <a:cs typeface="Public Sans Thin"/>
                  <a:sym typeface="Public Sans Thin"/>
                </a:rPr>
                <a:t>. &amp; Food Services; Admin &amp; Support Services; Community, Social &amp; Personal Services are doing better</a:t>
              </a:r>
            </a:p>
          </p:txBody>
        </p:sp>
        <p:sp>
          <p:nvSpPr>
            <p:cNvPr id="11" name="TextBox 11">
              <a:extLst>
                <a:ext uri="{FF2B5EF4-FFF2-40B4-BE49-F238E27FC236}">
                  <a16:creationId xmlns:a16="http://schemas.microsoft.com/office/drawing/2014/main" id="{77EF1DAB-F9AC-5085-8EDE-C6A07E34AA77}"/>
                </a:ext>
              </a:extLst>
            </p:cNvPr>
            <p:cNvSpPr txBox="1"/>
            <p:nvPr/>
          </p:nvSpPr>
          <p:spPr>
            <a:xfrm>
              <a:off x="1028700" y="16536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Insights</a:t>
              </a:r>
            </a:p>
          </p:txBody>
        </p:sp>
      </p:grpSp>
    </p:spTree>
    <p:extLst>
      <p:ext uri="{BB962C8B-B14F-4D97-AF65-F5344CB8AC3E}">
        <p14:creationId xmlns:p14="http://schemas.microsoft.com/office/powerpoint/2010/main" val="347255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6E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BE0B5-C7FB-0FD8-AAAF-A52B561FD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0" y="360471"/>
            <a:ext cx="7772400" cy="9926529"/>
          </a:xfrm>
          <a:prstGeom prst="rect">
            <a:avLst/>
          </a:prstGeom>
        </p:spPr>
      </p:pic>
      <p:sp>
        <p:nvSpPr>
          <p:cNvPr id="6" name="TextBox 6"/>
          <p:cNvSpPr txBox="1"/>
          <p:nvPr/>
        </p:nvSpPr>
        <p:spPr>
          <a:xfrm>
            <a:off x="1028700" y="792480"/>
            <a:ext cx="2547610" cy="397738"/>
          </a:xfrm>
          <a:prstGeom prst="rect">
            <a:avLst/>
          </a:prstGeom>
        </p:spPr>
        <p:txBody>
          <a:bodyPr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OVERVIEW</a:t>
            </a:r>
          </a:p>
        </p:txBody>
      </p:sp>
      <p:grpSp>
        <p:nvGrpSpPr>
          <p:cNvPr id="28" name="Group 27">
            <a:extLst>
              <a:ext uri="{FF2B5EF4-FFF2-40B4-BE49-F238E27FC236}">
                <a16:creationId xmlns:a16="http://schemas.microsoft.com/office/drawing/2014/main" id="{618F70CA-E066-F7F6-09A5-E676AE69F00F}"/>
              </a:ext>
            </a:extLst>
          </p:cNvPr>
          <p:cNvGrpSpPr/>
          <p:nvPr/>
        </p:nvGrpSpPr>
        <p:grpSpPr>
          <a:xfrm>
            <a:off x="1028700" y="1913119"/>
            <a:ext cx="5768340" cy="7573781"/>
            <a:chOff x="11490960" y="2413635"/>
            <a:chExt cx="5768340" cy="6574499"/>
          </a:xfrm>
        </p:grpSpPr>
        <p:grpSp>
          <p:nvGrpSpPr>
            <p:cNvPr id="13" name="Group 12">
              <a:extLst>
                <a:ext uri="{FF2B5EF4-FFF2-40B4-BE49-F238E27FC236}">
                  <a16:creationId xmlns:a16="http://schemas.microsoft.com/office/drawing/2014/main" id="{912F5F5B-F38D-05CD-A3EC-59FC0C3E1193}"/>
                </a:ext>
              </a:extLst>
            </p:cNvPr>
            <p:cNvGrpSpPr/>
            <p:nvPr/>
          </p:nvGrpSpPr>
          <p:grpSpPr>
            <a:xfrm>
              <a:off x="11506200" y="2413635"/>
              <a:ext cx="5753100" cy="1008353"/>
              <a:chOff x="2451318" y="2129873"/>
              <a:chExt cx="5753100" cy="1008353"/>
            </a:xfrm>
          </p:grpSpPr>
          <p:sp>
            <p:nvSpPr>
              <p:cNvPr id="14" name="TextBox 3">
                <a:extLst>
                  <a:ext uri="{FF2B5EF4-FFF2-40B4-BE49-F238E27FC236}">
                    <a16:creationId xmlns:a16="http://schemas.microsoft.com/office/drawing/2014/main" id="{5480591B-4A52-6E5B-023F-3EC739849EE5}"/>
                  </a:ext>
                </a:extLst>
              </p:cNvPr>
              <p:cNvSpPr txBox="1"/>
              <p:nvPr/>
            </p:nvSpPr>
            <p:spPr>
              <a:xfrm>
                <a:off x="2451318" y="2129873"/>
                <a:ext cx="4495800" cy="1008353"/>
              </a:xfrm>
              <a:prstGeom prst="rect">
                <a:avLst/>
              </a:prstGeom>
            </p:spPr>
            <p:txBody>
              <a:bodyPr wrap="square" lIns="0" tIns="0" rIns="0" bIns="0" rtlCol="0" anchor="t">
                <a:spAutoFit/>
              </a:bodyPr>
              <a:lstStyle/>
              <a:p>
                <a:pPr marL="0" lvl="0" indent="0" algn="l">
                  <a:lnSpc>
                    <a:spcPts val="8400"/>
                  </a:lnSpc>
                </a:pPr>
                <a:r>
                  <a:rPr lang="en-US" sz="6000" spc="-144" dirty="0">
                    <a:solidFill>
                      <a:srgbClr val="36211B"/>
                    </a:solidFill>
                    <a:latin typeface="Fraunces Light"/>
                    <a:ea typeface="Fraunces Light"/>
                    <a:cs typeface="Fraunces Light"/>
                    <a:sym typeface="Fraunces Light"/>
                  </a:rPr>
                  <a:t>01</a:t>
                </a:r>
                <a:endParaRPr lang="en-US" sz="6000" spc="300" dirty="0">
                  <a:solidFill>
                    <a:srgbClr val="A79E9C"/>
                  </a:solidFill>
                  <a:latin typeface="Helios Extended Bold"/>
                </a:endParaRPr>
              </a:p>
            </p:txBody>
          </p:sp>
          <p:sp>
            <p:nvSpPr>
              <p:cNvPr id="15" name="TextBox 9">
                <a:extLst>
                  <a:ext uri="{FF2B5EF4-FFF2-40B4-BE49-F238E27FC236}">
                    <a16:creationId xmlns:a16="http://schemas.microsoft.com/office/drawing/2014/main" id="{D21B60D5-C1CE-00B4-373E-CEDDD3CEE871}"/>
                  </a:ext>
                </a:extLst>
              </p:cNvPr>
              <p:cNvSpPr txBox="1"/>
              <p:nvPr/>
            </p:nvSpPr>
            <p:spPr>
              <a:xfrm>
                <a:off x="3429000" y="2548237"/>
                <a:ext cx="4775418" cy="444865"/>
              </a:xfrm>
              <a:prstGeom prst="rect">
                <a:avLst/>
              </a:prstGeom>
            </p:spPr>
            <p:txBody>
              <a:bodyPr lIns="0" tIns="0" rIns="0" bIns="0" rtlCol="0" anchor="t">
                <a:spAutoFit/>
              </a:bodyPr>
              <a:lstStyle/>
              <a:p>
                <a:pPr marL="259080" lvl="1">
                  <a:lnSpc>
                    <a:spcPts val="3359"/>
                  </a:lnSpc>
                </a:pPr>
                <a:r>
                  <a:rPr lang="en-US" sz="4000" spc="-48" dirty="0">
                    <a:solidFill>
                      <a:srgbClr val="36211B"/>
                    </a:solidFill>
                    <a:latin typeface="Public Sans Medium"/>
                    <a:ea typeface="Public Sans Medium"/>
                    <a:cs typeface="Public Sans Medium"/>
                    <a:sym typeface="Public Sans Medium"/>
                  </a:rPr>
                  <a:t>Introduction</a:t>
                </a:r>
              </a:p>
            </p:txBody>
          </p:sp>
        </p:grpSp>
        <p:grpSp>
          <p:nvGrpSpPr>
            <p:cNvPr id="16" name="Group 15">
              <a:extLst>
                <a:ext uri="{FF2B5EF4-FFF2-40B4-BE49-F238E27FC236}">
                  <a16:creationId xmlns:a16="http://schemas.microsoft.com/office/drawing/2014/main" id="{DF59D88A-8039-04E7-EC13-1B415906D33B}"/>
                </a:ext>
              </a:extLst>
            </p:cNvPr>
            <p:cNvGrpSpPr/>
            <p:nvPr/>
          </p:nvGrpSpPr>
          <p:grpSpPr>
            <a:xfrm>
              <a:off x="11506200" y="3805171"/>
              <a:ext cx="5753100" cy="1008353"/>
              <a:chOff x="2451318" y="2129873"/>
              <a:chExt cx="5753100" cy="1008353"/>
            </a:xfrm>
          </p:grpSpPr>
          <p:sp>
            <p:nvSpPr>
              <p:cNvPr id="17" name="TextBox 3">
                <a:extLst>
                  <a:ext uri="{FF2B5EF4-FFF2-40B4-BE49-F238E27FC236}">
                    <a16:creationId xmlns:a16="http://schemas.microsoft.com/office/drawing/2014/main" id="{DAF3981D-521D-A95A-9599-5BDE43BC1CCF}"/>
                  </a:ext>
                </a:extLst>
              </p:cNvPr>
              <p:cNvSpPr txBox="1"/>
              <p:nvPr/>
            </p:nvSpPr>
            <p:spPr>
              <a:xfrm>
                <a:off x="2451318" y="2129873"/>
                <a:ext cx="4495800" cy="1008353"/>
              </a:xfrm>
              <a:prstGeom prst="rect">
                <a:avLst/>
              </a:prstGeom>
            </p:spPr>
            <p:txBody>
              <a:bodyPr wrap="square" lIns="0" tIns="0" rIns="0" bIns="0" rtlCol="0" anchor="t">
                <a:spAutoFit/>
              </a:bodyPr>
              <a:lstStyle/>
              <a:p>
                <a:pPr marL="0" lvl="0" indent="0" algn="l">
                  <a:lnSpc>
                    <a:spcPts val="8400"/>
                  </a:lnSpc>
                </a:pPr>
                <a:r>
                  <a:rPr lang="en-US" sz="6000" spc="-144" dirty="0">
                    <a:solidFill>
                      <a:srgbClr val="36211B"/>
                    </a:solidFill>
                    <a:latin typeface="Fraunces Light"/>
                    <a:ea typeface="Fraunces Light"/>
                    <a:cs typeface="Fraunces Light"/>
                    <a:sym typeface="Fraunces Light"/>
                  </a:rPr>
                  <a:t>02</a:t>
                </a:r>
                <a:endParaRPr lang="en-US" sz="6000" spc="300" dirty="0">
                  <a:solidFill>
                    <a:srgbClr val="A79E9C"/>
                  </a:solidFill>
                  <a:latin typeface="Helios Extended Bold"/>
                </a:endParaRPr>
              </a:p>
            </p:txBody>
          </p:sp>
          <p:sp>
            <p:nvSpPr>
              <p:cNvPr id="18" name="TextBox 9">
                <a:extLst>
                  <a:ext uri="{FF2B5EF4-FFF2-40B4-BE49-F238E27FC236}">
                    <a16:creationId xmlns:a16="http://schemas.microsoft.com/office/drawing/2014/main" id="{76D105E3-D54F-5998-1618-05F248F37652}"/>
                  </a:ext>
                </a:extLst>
              </p:cNvPr>
              <p:cNvSpPr txBox="1"/>
              <p:nvPr/>
            </p:nvSpPr>
            <p:spPr>
              <a:xfrm>
                <a:off x="3429000" y="2548237"/>
                <a:ext cx="4775418" cy="444865"/>
              </a:xfrm>
              <a:prstGeom prst="rect">
                <a:avLst/>
              </a:prstGeom>
            </p:spPr>
            <p:txBody>
              <a:bodyPr lIns="0" tIns="0" rIns="0" bIns="0" rtlCol="0" anchor="t">
                <a:spAutoFit/>
              </a:bodyPr>
              <a:lstStyle/>
              <a:p>
                <a:pPr marL="259080" lvl="1">
                  <a:lnSpc>
                    <a:spcPts val="3359"/>
                  </a:lnSpc>
                </a:pPr>
                <a:r>
                  <a:rPr lang="en-US" sz="4000" spc="-48" dirty="0">
                    <a:solidFill>
                      <a:srgbClr val="36211B"/>
                    </a:solidFill>
                    <a:latin typeface="Public Sans Medium"/>
                    <a:ea typeface="Public Sans Medium"/>
                    <a:cs typeface="Public Sans Medium"/>
                    <a:sym typeface="Public Sans Medium"/>
                  </a:rPr>
                  <a:t>Objectives</a:t>
                </a:r>
              </a:p>
            </p:txBody>
          </p:sp>
        </p:grpSp>
        <p:grpSp>
          <p:nvGrpSpPr>
            <p:cNvPr id="19" name="Group 18">
              <a:extLst>
                <a:ext uri="{FF2B5EF4-FFF2-40B4-BE49-F238E27FC236}">
                  <a16:creationId xmlns:a16="http://schemas.microsoft.com/office/drawing/2014/main" id="{22E3F6C5-660E-8F04-231D-C5601B07B89C}"/>
                </a:ext>
              </a:extLst>
            </p:cNvPr>
            <p:cNvGrpSpPr/>
            <p:nvPr/>
          </p:nvGrpSpPr>
          <p:grpSpPr>
            <a:xfrm>
              <a:off x="11506200" y="5196708"/>
              <a:ext cx="5753100" cy="1008353"/>
              <a:chOff x="2451318" y="2129873"/>
              <a:chExt cx="5753100" cy="1008353"/>
            </a:xfrm>
          </p:grpSpPr>
          <p:sp>
            <p:nvSpPr>
              <p:cNvPr id="20" name="TextBox 3">
                <a:extLst>
                  <a:ext uri="{FF2B5EF4-FFF2-40B4-BE49-F238E27FC236}">
                    <a16:creationId xmlns:a16="http://schemas.microsoft.com/office/drawing/2014/main" id="{97C7C850-05C8-0ABB-28F0-134CBED41B81}"/>
                  </a:ext>
                </a:extLst>
              </p:cNvPr>
              <p:cNvSpPr txBox="1"/>
              <p:nvPr/>
            </p:nvSpPr>
            <p:spPr>
              <a:xfrm>
                <a:off x="2451318" y="2129873"/>
                <a:ext cx="4495800" cy="1008353"/>
              </a:xfrm>
              <a:prstGeom prst="rect">
                <a:avLst/>
              </a:prstGeom>
            </p:spPr>
            <p:txBody>
              <a:bodyPr wrap="square" lIns="0" tIns="0" rIns="0" bIns="0" rtlCol="0" anchor="t">
                <a:spAutoFit/>
              </a:bodyPr>
              <a:lstStyle/>
              <a:p>
                <a:pPr marL="0" lvl="0" indent="0" algn="l">
                  <a:lnSpc>
                    <a:spcPts val="8400"/>
                  </a:lnSpc>
                </a:pPr>
                <a:r>
                  <a:rPr lang="en-US" sz="6000" spc="-144" dirty="0">
                    <a:solidFill>
                      <a:srgbClr val="36211B"/>
                    </a:solidFill>
                    <a:latin typeface="Fraunces Light"/>
                    <a:ea typeface="Fraunces Light"/>
                    <a:cs typeface="Fraunces Light"/>
                    <a:sym typeface="Fraunces Light"/>
                  </a:rPr>
                  <a:t>03</a:t>
                </a:r>
                <a:endParaRPr lang="en-US" sz="6000" spc="300" dirty="0">
                  <a:solidFill>
                    <a:srgbClr val="A79E9C"/>
                  </a:solidFill>
                  <a:latin typeface="Helios Extended Bold"/>
                </a:endParaRPr>
              </a:p>
            </p:txBody>
          </p:sp>
          <p:sp>
            <p:nvSpPr>
              <p:cNvPr id="21" name="TextBox 9">
                <a:extLst>
                  <a:ext uri="{FF2B5EF4-FFF2-40B4-BE49-F238E27FC236}">
                    <a16:creationId xmlns:a16="http://schemas.microsoft.com/office/drawing/2014/main" id="{95929734-45D2-E7EE-D07E-20010AB3405D}"/>
                  </a:ext>
                </a:extLst>
              </p:cNvPr>
              <p:cNvSpPr txBox="1"/>
              <p:nvPr/>
            </p:nvSpPr>
            <p:spPr>
              <a:xfrm>
                <a:off x="3429000" y="2548237"/>
                <a:ext cx="4775418" cy="444865"/>
              </a:xfrm>
              <a:prstGeom prst="rect">
                <a:avLst/>
              </a:prstGeom>
            </p:spPr>
            <p:txBody>
              <a:bodyPr lIns="0" tIns="0" rIns="0" bIns="0" rtlCol="0" anchor="t">
                <a:spAutoFit/>
              </a:bodyPr>
              <a:lstStyle/>
              <a:p>
                <a:pPr marL="259080" lvl="1">
                  <a:lnSpc>
                    <a:spcPts val="3359"/>
                  </a:lnSpc>
                </a:pPr>
                <a:r>
                  <a:rPr lang="en-US" sz="4000" spc="-48" dirty="0">
                    <a:solidFill>
                      <a:srgbClr val="36211B"/>
                    </a:solidFill>
                    <a:latin typeface="Public Sans Medium"/>
                    <a:ea typeface="Public Sans Medium"/>
                    <a:cs typeface="Public Sans Medium"/>
                    <a:sym typeface="Public Sans Medium"/>
                  </a:rPr>
                  <a:t>Methodology</a:t>
                </a:r>
              </a:p>
            </p:txBody>
          </p:sp>
        </p:grpSp>
        <p:grpSp>
          <p:nvGrpSpPr>
            <p:cNvPr id="22" name="Group 21">
              <a:extLst>
                <a:ext uri="{FF2B5EF4-FFF2-40B4-BE49-F238E27FC236}">
                  <a16:creationId xmlns:a16="http://schemas.microsoft.com/office/drawing/2014/main" id="{59ED899D-42CA-9E8A-B27D-90840A535743}"/>
                </a:ext>
              </a:extLst>
            </p:cNvPr>
            <p:cNvGrpSpPr/>
            <p:nvPr/>
          </p:nvGrpSpPr>
          <p:grpSpPr>
            <a:xfrm>
              <a:off x="11506200" y="6588244"/>
              <a:ext cx="5753100" cy="1008353"/>
              <a:chOff x="2451318" y="2129873"/>
              <a:chExt cx="5753100" cy="1008353"/>
            </a:xfrm>
          </p:grpSpPr>
          <p:sp>
            <p:nvSpPr>
              <p:cNvPr id="23" name="TextBox 3">
                <a:extLst>
                  <a:ext uri="{FF2B5EF4-FFF2-40B4-BE49-F238E27FC236}">
                    <a16:creationId xmlns:a16="http://schemas.microsoft.com/office/drawing/2014/main" id="{F6F1AA22-04B2-B325-755D-F3FF12A09C06}"/>
                  </a:ext>
                </a:extLst>
              </p:cNvPr>
              <p:cNvSpPr txBox="1"/>
              <p:nvPr/>
            </p:nvSpPr>
            <p:spPr>
              <a:xfrm>
                <a:off x="2451318" y="2129873"/>
                <a:ext cx="4495800" cy="1008353"/>
              </a:xfrm>
              <a:prstGeom prst="rect">
                <a:avLst/>
              </a:prstGeom>
            </p:spPr>
            <p:txBody>
              <a:bodyPr wrap="square" lIns="0" tIns="0" rIns="0" bIns="0" rtlCol="0" anchor="t">
                <a:spAutoFit/>
              </a:bodyPr>
              <a:lstStyle/>
              <a:p>
                <a:pPr marL="0" lvl="0" indent="0" algn="l">
                  <a:lnSpc>
                    <a:spcPts val="8400"/>
                  </a:lnSpc>
                </a:pPr>
                <a:r>
                  <a:rPr lang="en-US" sz="6000" spc="-144" dirty="0">
                    <a:solidFill>
                      <a:srgbClr val="36211B"/>
                    </a:solidFill>
                    <a:latin typeface="Fraunces Light"/>
                    <a:ea typeface="Fraunces Light"/>
                    <a:cs typeface="Fraunces Light"/>
                    <a:sym typeface="Fraunces Light"/>
                  </a:rPr>
                  <a:t>04</a:t>
                </a:r>
                <a:endParaRPr lang="en-US" sz="6000" spc="300" dirty="0">
                  <a:solidFill>
                    <a:srgbClr val="A79E9C"/>
                  </a:solidFill>
                  <a:latin typeface="Helios Extended Bold"/>
                </a:endParaRPr>
              </a:p>
            </p:txBody>
          </p:sp>
          <p:sp>
            <p:nvSpPr>
              <p:cNvPr id="24" name="TextBox 9">
                <a:extLst>
                  <a:ext uri="{FF2B5EF4-FFF2-40B4-BE49-F238E27FC236}">
                    <a16:creationId xmlns:a16="http://schemas.microsoft.com/office/drawing/2014/main" id="{A4F24930-AA54-CBB4-2407-E85EE85EE474}"/>
                  </a:ext>
                </a:extLst>
              </p:cNvPr>
              <p:cNvSpPr txBox="1"/>
              <p:nvPr/>
            </p:nvSpPr>
            <p:spPr>
              <a:xfrm>
                <a:off x="3429000" y="2548237"/>
                <a:ext cx="4775418" cy="386170"/>
              </a:xfrm>
              <a:prstGeom prst="rect">
                <a:avLst/>
              </a:prstGeom>
            </p:spPr>
            <p:txBody>
              <a:bodyPr lIns="0" tIns="0" rIns="0" bIns="0" rtlCol="0" anchor="t">
                <a:spAutoFit/>
              </a:bodyPr>
              <a:lstStyle/>
              <a:p>
                <a:pPr marL="259080" lvl="1">
                  <a:lnSpc>
                    <a:spcPts val="3359"/>
                  </a:lnSpc>
                </a:pPr>
                <a:r>
                  <a:rPr lang="en-US" sz="4000" spc="-48" dirty="0">
                    <a:solidFill>
                      <a:srgbClr val="36211B"/>
                    </a:solidFill>
                    <a:latin typeface="Public Sans Medium"/>
                    <a:ea typeface="Public Sans Medium"/>
                    <a:cs typeface="Public Sans Medium"/>
                    <a:sym typeface="Public Sans Medium"/>
                  </a:rPr>
                  <a:t>Findings</a:t>
                </a:r>
              </a:p>
            </p:txBody>
          </p:sp>
        </p:grpSp>
        <p:grpSp>
          <p:nvGrpSpPr>
            <p:cNvPr id="25" name="Group 24">
              <a:extLst>
                <a:ext uri="{FF2B5EF4-FFF2-40B4-BE49-F238E27FC236}">
                  <a16:creationId xmlns:a16="http://schemas.microsoft.com/office/drawing/2014/main" id="{33F29481-EDC1-8717-1A20-7212986DF81A}"/>
                </a:ext>
              </a:extLst>
            </p:cNvPr>
            <p:cNvGrpSpPr/>
            <p:nvPr/>
          </p:nvGrpSpPr>
          <p:grpSpPr>
            <a:xfrm>
              <a:off x="11490960" y="7979781"/>
              <a:ext cx="5753100" cy="1008353"/>
              <a:chOff x="2451318" y="2129873"/>
              <a:chExt cx="5753100" cy="1008353"/>
            </a:xfrm>
          </p:grpSpPr>
          <p:sp>
            <p:nvSpPr>
              <p:cNvPr id="26" name="TextBox 3">
                <a:extLst>
                  <a:ext uri="{FF2B5EF4-FFF2-40B4-BE49-F238E27FC236}">
                    <a16:creationId xmlns:a16="http://schemas.microsoft.com/office/drawing/2014/main" id="{32E51A1B-0CE4-48A8-8214-B6B696A3470A}"/>
                  </a:ext>
                </a:extLst>
              </p:cNvPr>
              <p:cNvSpPr txBox="1"/>
              <p:nvPr/>
            </p:nvSpPr>
            <p:spPr>
              <a:xfrm>
                <a:off x="2451318" y="2129873"/>
                <a:ext cx="4495800" cy="1008353"/>
              </a:xfrm>
              <a:prstGeom prst="rect">
                <a:avLst/>
              </a:prstGeom>
            </p:spPr>
            <p:txBody>
              <a:bodyPr wrap="square" lIns="0" tIns="0" rIns="0" bIns="0" rtlCol="0" anchor="t">
                <a:spAutoFit/>
              </a:bodyPr>
              <a:lstStyle/>
              <a:p>
                <a:pPr marL="0" lvl="0" indent="0" algn="l">
                  <a:lnSpc>
                    <a:spcPts val="8400"/>
                  </a:lnSpc>
                </a:pPr>
                <a:r>
                  <a:rPr lang="en-US" sz="6000" spc="-144" dirty="0">
                    <a:solidFill>
                      <a:srgbClr val="36211B"/>
                    </a:solidFill>
                    <a:latin typeface="Fraunces Light"/>
                    <a:ea typeface="Fraunces Light"/>
                    <a:cs typeface="Fraunces Light"/>
                    <a:sym typeface="Fraunces Light"/>
                  </a:rPr>
                  <a:t>05</a:t>
                </a:r>
                <a:endParaRPr lang="en-US" sz="6000" spc="300" dirty="0">
                  <a:solidFill>
                    <a:srgbClr val="A79E9C"/>
                  </a:solidFill>
                  <a:latin typeface="Helios Extended Bold"/>
                </a:endParaRPr>
              </a:p>
            </p:txBody>
          </p:sp>
          <p:sp>
            <p:nvSpPr>
              <p:cNvPr id="27" name="TextBox 9">
                <a:extLst>
                  <a:ext uri="{FF2B5EF4-FFF2-40B4-BE49-F238E27FC236}">
                    <a16:creationId xmlns:a16="http://schemas.microsoft.com/office/drawing/2014/main" id="{B45A89EC-3E9B-9A13-08B0-1B4766CACD88}"/>
                  </a:ext>
                </a:extLst>
              </p:cNvPr>
              <p:cNvSpPr txBox="1"/>
              <p:nvPr/>
            </p:nvSpPr>
            <p:spPr>
              <a:xfrm>
                <a:off x="3429000" y="2548237"/>
                <a:ext cx="4775418" cy="444865"/>
              </a:xfrm>
              <a:prstGeom prst="rect">
                <a:avLst/>
              </a:prstGeom>
            </p:spPr>
            <p:txBody>
              <a:bodyPr lIns="0" tIns="0" rIns="0" bIns="0" rtlCol="0" anchor="t">
                <a:spAutoFit/>
              </a:bodyPr>
              <a:lstStyle/>
              <a:p>
                <a:pPr marL="259080" lvl="1">
                  <a:lnSpc>
                    <a:spcPts val="3359"/>
                  </a:lnSpc>
                </a:pPr>
                <a:r>
                  <a:rPr lang="en-US" sz="4000" spc="-48" dirty="0">
                    <a:solidFill>
                      <a:srgbClr val="36211B"/>
                    </a:solidFill>
                    <a:latin typeface="Public Sans Medium"/>
                    <a:ea typeface="Public Sans Medium"/>
                    <a:cs typeface="Public Sans Medium"/>
                    <a:sym typeface="Public Sans Medium"/>
                  </a:rPr>
                  <a:t>Conclusion</a:t>
                </a:r>
              </a:p>
            </p:txBody>
          </p:sp>
        </p:grpSp>
      </p:grpSp>
      <p:sp>
        <p:nvSpPr>
          <p:cNvPr id="4" name="Freeform 4"/>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Tree>
    <p:extLst>
      <p:ext uri="{BB962C8B-B14F-4D97-AF65-F5344CB8AC3E}">
        <p14:creationId xmlns:p14="http://schemas.microsoft.com/office/powerpoint/2010/main" val="312701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grpSp>
        <p:nvGrpSpPr>
          <p:cNvPr id="14" name="Group 2">
            <a:extLst>
              <a:ext uri="{FF2B5EF4-FFF2-40B4-BE49-F238E27FC236}">
                <a16:creationId xmlns:a16="http://schemas.microsoft.com/office/drawing/2014/main" id="{C90C8E3F-1D75-296F-0024-12214FFBD64C}"/>
              </a:ext>
            </a:extLst>
          </p:cNvPr>
          <p:cNvGrpSpPr/>
          <p:nvPr/>
        </p:nvGrpSpPr>
        <p:grpSpPr>
          <a:xfrm>
            <a:off x="-5715000" y="2282465"/>
            <a:ext cx="22021800" cy="5722070"/>
            <a:chOff x="0" y="0"/>
            <a:chExt cx="1170957" cy="406400"/>
          </a:xfrm>
        </p:grpSpPr>
        <p:sp>
          <p:nvSpPr>
            <p:cNvPr id="15" name="Freeform 3">
              <a:extLst>
                <a:ext uri="{FF2B5EF4-FFF2-40B4-BE49-F238E27FC236}">
                  <a16:creationId xmlns:a16="http://schemas.microsoft.com/office/drawing/2014/main" id="{D8718475-5A6A-37B1-C383-F2AEA033D5AF}"/>
                </a:ext>
              </a:extLst>
            </p:cNvPr>
            <p:cNvSpPr/>
            <p:nvPr/>
          </p:nvSpPr>
          <p:spPr>
            <a:xfrm>
              <a:off x="0" y="0"/>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GB" dirty="0"/>
            </a:p>
          </p:txBody>
        </p:sp>
        <p:sp>
          <p:nvSpPr>
            <p:cNvPr id="16" name="TextBox 4">
              <a:extLst>
                <a:ext uri="{FF2B5EF4-FFF2-40B4-BE49-F238E27FC236}">
                  <a16:creationId xmlns:a16="http://schemas.microsoft.com/office/drawing/2014/main" id="{02B93D64-958B-5A32-BF33-F24683CA2B99}"/>
                </a:ext>
              </a:extLst>
            </p:cNvPr>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895600" y="3214002"/>
            <a:ext cx="10972800" cy="3188437"/>
          </a:xfrm>
          <a:prstGeom prst="rect">
            <a:avLst/>
          </a:prstGeom>
        </p:spPr>
        <p:txBody>
          <a:bodyPr wrap="square" lIns="0" tIns="0" rIns="0" bIns="0" rtlCol="0" anchor="t">
            <a:spAutoFit/>
          </a:bodyPr>
          <a:lstStyle/>
          <a:p>
            <a:pPr marL="259080" lvl="1" algn="l">
              <a:lnSpc>
                <a:spcPct val="150000"/>
              </a:lnSpc>
            </a:pPr>
            <a:r>
              <a:rPr lang="en-US" sz="4800" b="1" spc="-48" dirty="0">
                <a:solidFill>
                  <a:srgbClr val="36211B"/>
                </a:solidFill>
                <a:latin typeface="Public Sans Thin"/>
                <a:ea typeface="Public Sans Thin"/>
                <a:cs typeface="Public Sans Thin"/>
                <a:sym typeface="Public Sans Thin"/>
              </a:rPr>
              <a:t>Where can job-seekers look for opportunities within the various sectors or industries?</a:t>
            </a:r>
          </a:p>
        </p:txBody>
      </p:sp>
      <p:sp>
        <p:nvSpPr>
          <p:cNvPr id="10" name="TextBox 10"/>
          <p:cNvSpPr txBox="1"/>
          <p:nvPr/>
        </p:nvSpPr>
        <p:spPr>
          <a:xfrm>
            <a:off x="1028700" y="792480"/>
            <a:ext cx="55245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(JOB OPPORTUNITIES)</a:t>
            </a:r>
          </a:p>
        </p:txBody>
      </p:sp>
      <p:sp>
        <p:nvSpPr>
          <p:cNvPr id="13" name="Freeform 3">
            <a:extLst>
              <a:ext uri="{FF2B5EF4-FFF2-40B4-BE49-F238E27FC236}">
                <a16:creationId xmlns:a16="http://schemas.microsoft.com/office/drawing/2014/main" id="{0BAF2765-4CCC-6005-26AC-75EA988848BB}"/>
              </a:ext>
            </a:extLst>
          </p:cNvPr>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Tree>
    <p:extLst>
      <p:ext uri="{BB962C8B-B14F-4D97-AF65-F5344CB8AC3E}">
        <p14:creationId xmlns:p14="http://schemas.microsoft.com/office/powerpoint/2010/main" val="3709896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76E2972-1C71-489B-ECE4-E859ECECECBD}"/>
              </a:ext>
            </a:extLst>
          </p:cNvPr>
          <p:cNvSpPr txBox="1"/>
          <p:nvPr/>
        </p:nvSpPr>
        <p:spPr>
          <a:xfrm>
            <a:off x="12725400" y="8736571"/>
            <a:ext cx="5432400" cy="954107"/>
          </a:xfrm>
          <a:prstGeom prst="rect">
            <a:avLst/>
          </a:prstGeom>
          <a:noFill/>
        </p:spPr>
        <p:txBody>
          <a:bodyPr wrap="square">
            <a:spAutoFit/>
          </a:bodyPr>
          <a:lstStyle/>
          <a:p>
            <a:pPr algn="just"/>
            <a:r>
              <a:rPr lang="en-US" sz="1400" b="1" spc="-48" dirty="0">
                <a:solidFill>
                  <a:srgbClr val="36211B"/>
                </a:solidFill>
                <a:latin typeface="Public Sans Thin"/>
                <a:sym typeface="Public Sans Thin"/>
              </a:rPr>
              <a:t>Caveat: </a:t>
            </a:r>
            <a:r>
              <a:rPr lang="en-US" sz="1400" spc="-48" dirty="0">
                <a:solidFill>
                  <a:srgbClr val="36211B"/>
                </a:solidFill>
                <a:latin typeface="Public Sans Thin"/>
                <a:sym typeface="Public Sans Thin"/>
              </a:rPr>
              <a:t>Important to note that positive turnover (i.e., high recruitment) not entirely indicative of </a:t>
            </a:r>
            <a:r>
              <a:rPr lang="en-US" sz="1400" u="sng" spc="-48" dirty="0">
                <a:solidFill>
                  <a:srgbClr val="36211B"/>
                </a:solidFill>
                <a:latin typeface="Public Sans Thin"/>
                <a:sym typeface="Public Sans Thin"/>
              </a:rPr>
              <a:t>residential employment</a:t>
            </a:r>
            <a:r>
              <a:rPr lang="en-US" sz="1400" spc="-48" dirty="0">
                <a:solidFill>
                  <a:srgbClr val="36211B"/>
                </a:solidFill>
                <a:latin typeface="Public Sans Thin"/>
                <a:sym typeface="Public Sans Thin"/>
              </a:rPr>
              <a:t>. Job-seekers should be mindful of prevailing market conditions and </a:t>
            </a:r>
            <a:r>
              <a:rPr lang="en-US" sz="1400" spc="-48" dirty="0" err="1">
                <a:solidFill>
                  <a:srgbClr val="36211B"/>
                </a:solidFill>
                <a:latin typeface="Public Sans Thin"/>
                <a:sym typeface="Public Sans Thin"/>
              </a:rPr>
              <a:t>labour</a:t>
            </a:r>
            <a:r>
              <a:rPr lang="en-US" sz="1400" spc="-48" dirty="0">
                <a:solidFill>
                  <a:srgbClr val="36211B"/>
                </a:solidFill>
                <a:latin typeface="Public Sans Thin"/>
                <a:sym typeface="Public Sans Thin"/>
              </a:rPr>
              <a:t> regulations / laws which are not considered in this analysis</a:t>
            </a:r>
            <a:endParaRPr lang="en-GB" sz="1400" dirty="0"/>
          </a:p>
        </p:txBody>
      </p:sp>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3" name="TextBox 3"/>
          <p:cNvSpPr txBox="1"/>
          <p:nvPr/>
        </p:nvSpPr>
        <p:spPr>
          <a:xfrm>
            <a:off x="1028700" y="792480"/>
            <a:ext cx="47625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(JOB OPPORTUNITIES)</a:t>
            </a:r>
          </a:p>
        </p:txBody>
      </p:sp>
      <p:pic>
        <p:nvPicPr>
          <p:cNvPr id="5" name="Picture 4">
            <a:extLst>
              <a:ext uri="{FF2B5EF4-FFF2-40B4-BE49-F238E27FC236}">
                <a16:creationId xmlns:a16="http://schemas.microsoft.com/office/drawing/2014/main" id="{58BCCB71-E81B-74B8-1621-136E867576E5}"/>
              </a:ext>
            </a:extLst>
          </p:cNvPr>
          <p:cNvPicPr>
            <a:picLocks noChangeAspect="1"/>
          </p:cNvPicPr>
          <p:nvPr/>
        </p:nvPicPr>
        <p:blipFill>
          <a:blip r:embed="rId4"/>
          <a:stretch>
            <a:fillRect/>
          </a:stretch>
        </p:blipFill>
        <p:spPr>
          <a:xfrm>
            <a:off x="7696200" y="2511741"/>
            <a:ext cx="10461600" cy="6135658"/>
          </a:xfrm>
          <a:prstGeom prst="rect">
            <a:avLst/>
          </a:prstGeom>
          <a:ln>
            <a:solidFill>
              <a:schemeClr val="tx1"/>
            </a:solidFill>
          </a:ln>
        </p:spPr>
      </p:pic>
      <p:pic>
        <p:nvPicPr>
          <p:cNvPr id="9" name="Picture 8">
            <a:hlinkClick r:id="rId5"/>
            <a:extLst>
              <a:ext uri="{FF2B5EF4-FFF2-40B4-BE49-F238E27FC236}">
                <a16:creationId xmlns:a16="http://schemas.microsoft.com/office/drawing/2014/main" id="{2123FBC3-6BA0-6D4F-766E-A1DCDBAE3C1D}"/>
              </a:ext>
            </a:extLst>
          </p:cNvPr>
          <p:cNvPicPr>
            <a:picLocks noChangeAspect="1"/>
          </p:cNvPicPr>
          <p:nvPr/>
        </p:nvPicPr>
        <p:blipFill rotWithShape="1">
          <a:blip r:embed="rId6">
            <a:extLst>
              <a:ext uri="{28A0092B-C50C-407E-A947-70E740481C1C}">
                <a14:useLocalDpi xmlns:a14="http://schemas.microsoft.com/office/drawing/2010/main" val="0"/>
              </a:ext>
            </a:extLst>
          </a:blip>
          <a:srcRect l="10304" t="14245" r="38178" b="9783"/>
          <a:stretch/>
        </p:blipFill>
        <p:spPr>
          <a:xfrm>
            <a:off x="14782800" y="2933700"/>
            <a:ext cx="1493934" cy="1365882"/>
          </a:xfrm>
          <a:prstGeom prst="rect">
            <a:avLst/>
          </a:prstGeom>
        </p:spPr>
      </p:pic>
      <p:grpSp>
        <p:nvGrpSpPr>
          <p:cNvPr id="7" name="Group 6">
            <a:extLst>
              <a:ext uri="{FF2B5EF4-FFF2-40B4-BE49-F238E27FC236}">
                <a16:creationId xmlns:a16="http://schemas.microsoft.com/office/drawing/2014/main" id="{55BDA97A-68B4-51C1-6624-BD472E17875C}"/>
              </a:ext>
            </a:extLst>
          </p:cNvPr>
          <p:cNvGrpSpPr/>
          <p:nvPr/>
        </p:nvGrpSpPr>
        <p:grpSpPr>
          <a:xfrm>
            <a:off x="1028700" y="2095500"/>
            <a:ext cx="6362699" cy="1604254"/>
            <a:chOff x="1028700" y="2095500"/>
            <a:chExt cx="6362699" cy="1604254"/>
          </a:xfrm>
        </p:grpSpPr>
        <p:sp>
          <p:nvSpPr>
            <p:cNvPr id="8" name="TextBox 9">
              <a:extLst>
                <a:ext uri="{FF2B5EF4-FFF2-40B4-BE49-F238E27FC236}">
                  <a16:creationId xmlns:a16="http://schemas.microsoft.com/office/drawing/2014/main" id="{10AEC495-D994-B183-83F3-6FDA7D1F0F85}"/>
                </a:ext>
              </a:extLst>
            </p:cNvPr>
            <p:cNvSpPr txBox="1"/>
            <p:nvPr/>
          </p:nvSpPr>
          <p:spPr>
            <a:xfrm>
              <a:off x="1028700" y="2866000"/>
              <a:ext cx="6362699" cy="833754"/>
            </a:xfrm>
            <a:prstGeom prst="rect">
              <a:avLst/>
            </a:prstGeom>
          </p:spPr>
          <p:txBody>
            <a:bodyPr wrap="square" lIns="0" tIns="0" rIns="0" bIns="0" rtlCol="0" anchor="t">
              <a:spAutoFit/>
            </a:bodyPr>
            <a:lstStyle/>
            <a:p>
              <a:pPr marL="7938" lvl="1" algn="just">
                <a:lnSpc>
                  <a:spcPts val="3359"/>
                </a:lnSpc>
                <a:spcAft>
                  <a:spcPts val="1200"/>
                </a:spcAft>
              </a:pPr>
              <a:r>
                <a:rPr lang="en-US" sz="2400" spc="-48" dirty="0">
                  <a:solidFill>
                    <a:srgbClr val="36211B"/>
                  </a:solidFill>
                  <a:latin typeface="Public Sans Thin"/>
                  <a:ea typeface="Public Sans Thin"/>
                  <a:cs typeface="Public Sans Thin"/>
                  <a:sym typeface="Public Sans Thin"/>
                </a:rPr>
                <a:t>Comparison of latest turnover rate across industries to elucidate job opportunities</a:t>
              </a:r>
            </a:p>
          </p:txBody>
        </p:sp>
        <p:sp>
          <p:nvSpPr>
            <p:cNvPr id="10" name="TextBox 11">
              <a:extLst>
                <a:ext uri="{FF2B5EF4-FFF2-40B4-BE49-F238E27FC236}">
                  <a16:creationId xmlns:a16="http://schemas.microsoft.com/office/drawing/2014/main" id="{CEDCCBA9-59A4-2F98-A3FC-E375A52A65CE}"/>
                </a:ext>
              </a:extLst>
            </p:cNvPr>
            <p:cNvSpPr txBox="1"/>
            <p:nvPr/>
          </p:nvSpPr>
          <p:spPr>
            <a:xfrm>
              <a:off x="1028700" y="20955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a:t>
              </a:r>
            </a:p>
          </p:txBody>
        </p:sp>
      </p:grpSp>
      <p:grpSp>
        <p:nvGrpSpPr>
          <p:cNvPr id="11" name="Group 10">
            <a:extLst>
              <a:ext uri="{FF2B5EF4-FFF2-40B4-BE49-F238E27FC236}">
                <a16:creationId xmlns:a16="http://schemas.microsoft.com/office/drawing/2014/main" id="{764D26FA-A373-9E91-652E-7B6A1D947C32}"/>
              </a:ext>
            </a:extLst>
          </p:cNvPr>
          <p:cNvGrpSpPr/>
          <p:nvPr/>
        </p:nvGrpSpPr>
        <p:grpSpPr>
          <a:xfrm>
            <a:off x="1028699" y="4000500"/>
            <a:ext cx="6362699" cy="5400165"/>
            <a:chOff x="1028700" y="1653600"/>
            <a:chExt cx="6362699" cy="5400165"/>
          </a:xfrm>
        </p:grpSpPr>
        <p:sp>
          <p:nvSpPr>
            <p:cNvPr id="12" name="TextBox 11">
              <a:extLst>
                <a:ext uri="{FF2B5EF4-FFF2-40B4-BE49-F238E27FC236}">
                  <a16:creationId xmlns:a16="http://schemas.microsoft.com/office/drawing/2014/main" id="{21924DB7-3273-AC1B-1609-2F906ED3FD66}"/>
                </a:ext>
              </a:extLst>
            </p:cNvPr>
            <p:cNvSpPr txBox="1"/>
            <p:nvPr/>
          </p:nvSpPr>
          <p:spPr>
            <a:xfrm>
              <a:off x="1028700" y="2424100"/>
              <a:ext cx="6362699" cy="4629665"/>
            </a:xfrm>
            <a:prstGeom prst="rect">
              <a:avLst/>
            </a:prstGeom>
          </p:spPr>
          <p:txBody>
            <a:bodyPr wrap="square" lIns="0" tIns="0" rIns="0" bIns="0" rtlCol="0" anchor="t">
              <a:spAutoFit/>
            </a:bodyPr>
            <a:lstStyle/>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Resignations and recruitment signals job availability, consider overall turnover rate to guide job search </a:t>
              </a:r>
              <a:r>
                <a:rPr lang="en-US" sz="2000" spc="-48" dirty="0">
                  <a:solidFill>
                    <a:srgbClr val="36211B"/>
                  </a:solidFill>
                  <a:latin typeface="Public Sans Thin"/>
                  <a:ea typeface="Public Sans Thin"/>
                  <a:cs typeface="Public Sans Thin"/>
                  <a:sym typeface="Public Sans Thin"/>
                </a:rPr>
                <a:t>(positive = opportunities available)</a:t>
              </a:r>
              <a:endParaRPr lang="en-US" sz="2400" spc="-48" dirty="0">
                <a:solidFill>
                  <a:srgbClr val="36211B"/>
                </a:solidFill>
                <a:latin typeface="Public Sans Thin"/>
                <a:ea typeface="Public Sans Thin"/>
                <a:cs typeface="Public Sans Thin"/>
                <a:sym typeface="Public Sans Thin"/>
              </a:endParaRP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Wholesale &amp; Retail Trade has low resignation but high recruitment, indicating industry growth</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However, previous analysis shows high retrenchment, implying restructuring within industry — reducing redundancy, focus on more strategic roles</a:t>
              </a:r>
            </a:p>
          </p:txBody>
        </p:sp>
        <p:sp>
          <p:nvSpPr>
            <p:cNvPr id="13" name="TextBox 11">
              <a:extLst>
                <a:ext uri="{FF2B5EF4-FFF2-40B4-BE49-F238E27FC236}">
                  <a16:creationId xmlns:a16="http://schemas.microsoft.com/office/drawing/2014/main" id="{F1EEEB24-7A8A-926D-1736-91C67A993A8D}"/>
                </a:ext>
              </a:extLst>
            </p:cNvPr>
            <p:cNvSpPr txBox="1"/>
            <p:nvPr/>
          </p:nvSpPr>
          <p:spPr>
            <a:xfrm>
              <a:off x="1028700" y="16536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Insights</a:t>
              </a:r>
            </a:p>
          </p:txBody>
        </p:sp>
      </p:grpSp>
    </p:spTree>
    <p:extLst>
      <p:ext uri="{BB962C8B-B14F-4D97-AF65-F5344CB8AC3E}">
        <p14:creationId xmlns:p14="http://schemas.microsoft.com/office/powerpoint/2010/main" val="199861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grpSp>
        <p:nvGrpSpPr>
          <p:cNvPr id="14" name="Group 2">
            <a:extLst>
              <a:ext uri="{FF2B5EF4-FFF2-40B4-BE49-F238E27FC236}">
                <a16:creationId xmlns:a16="http://schemas.microsoft.com/office/drawing/2014/main" id="{C90C8E3F-1D75-296F-0024-12214FFBD64C}"/>
              </a:ext>
            </a:extLst>
          </p:cNvPr>
          <p:cNvGrpSpPr/>
          <p:nvPr/>
        </p:nvGrpSpPr>
        <p:grpSpPr>
          <a:xfrm>
            <a:off x="-5715000" y="2282465"/>
            <a:ext cx="22021800" cy="5722070"/>
            <a:chOff x="0" y="0"/>
            <a:chExt cx="1170957" cy="406400"/>
          </a:xfrm>
        </p:grpSpPr>
        <p:sp>
          <p:nvSpPr>
            <p:cNvPr id="15" name="Freeform 3">
              <a:extLst>
                <a:ext uri="{FF2B5EF4-FFF2-40B4-BE49-F238E27FC236}">
                  <a16:creationId xmlns:a16="http://schemas.microsoft.com/office/drawing/2014/main" id="{D8718475-5A6A-37B1-C383-F2AEA033D5AF}"/>
                </a:ext>
              </a:extLst>
            </p:cNvPr>
            <p:cNvSpPr/>
            <p:nvPr/>
          </p:nvSpPr>
          <p:spPr>
            <a:xfrm>
              <a:off x="0" y="0"/>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GB" dirty="0"/>
            </a:p>
          </p:txBody>
        </p:sp>
        <p:sp>
          <p:nvSpPr>
            <p:cNvPr id="16" name="TextBox 4">
              <a:extLst>
                <a:ext uri="{FF2B5EF4-FFF2-40B4-BE49-F238E27FC236}">
                  <a16:creationId xmlns:a16="http://schemas.microsoft.com/office/drawing/2014/main" id="{02B93D64-958B-5A32-BF33-F24683CA2B99}"/>
                </a:ext>
              </a:extLst>
            </p:cNvPr>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895600" y="3214002"/>
            <a:ext cx="11125200" cy="3188437"/>
          </a:xfrm>
          <a:prstGeom prst="rect">
            <a:avLst/>
          </a:prstGeom>
        </p:spPr>
        <p:txBody>
          <a:bodyPr wrap="square" lIns="0" tIns="0" rIns="0" bIns="0" rtlCol="0" anchor="t">
            <a:spAutoFit/>
          </a:bodyPr>
          <a:lstStyle/>
          <a:p>
            <a:pPr marL="259080" lvl="1" algn="l">
              <a:lnSpc>
                <a:spcPct val="150000"/>
              </a:lnSpc>
            </a:pPr>
            <a:r>
              <a:rPr lang="en-US" sz="4800" b="1" spc="-48" dirty="0">
                <a:solidFill>
                  <a:srgbClr val="36211B"/>
                </a:solidFill>
                <a:latin typeface="Public Sans Thin"/>
                <a:ea typeface="Public Sans Thin"/>
                <a:cs typeface="Public Sans Thin"/>
                <a:sym typeface="Public Sans Thin"/>
              </a:rPr>
              <a:t>How can job-seekers find employment that aligns with their expectations and offers satisfaction?</a:t>
            </a:r>
          </a:p>
        </p:txBody>
      </p:sp>
      <p:sp>
        <p:nvSpPr>
          <p:cNvPr id="10" name="TextBox 10"/>
          <p:cNvSpPr txBox="1"/>
          <p:nvPr/>
        </p:nvSpPr>
        <p:spPr>
          <a:xfrm>
            <a:off x="1028700" y="792480"/>
            <a:ext cx="7734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(JOB EXPECTATIONS &amp; SATISFACTION)</a:t>
            </a:r>
          </a:p>
        </p:txBody>
      </p:sp>
      <p:sp>
        <p:nvSpPr>
          <p:cNvPr id="13" name="Freeform 3">
            <a:extLst>
              <a:ext uri="{FF2B5EF4-FFF2-40B4-BE49-F238E27FC236}">
                <a16:creationId xmlns:a16="http://schemas.microsoft.com/office/drawing/2014/main" id="{0BAF2765-4CCC-6005-26AC-75EA988848BB}"/>
              </a:ext>
            </a:extLst>
          </p:cNvPr>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Tree>
    <p:extLst>
      <p:ext uri="{BB962C8B-B14F-4D97-AF65-F5344CB8AC3E}">
        <p14:creationId xmlns:p14="http://schemas.microsoft.com/office/powerpoint/2010/main" val="144568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pic>
        <p:nvPicPr>
          <p:cNvPr id="6" name="Picture 5">
            <a:extLst>
              <a:ext uri="{FF2B5EF4-FFF2-40B4-BE49-F238E27FC236}">
                <a16:creationId xmlns:a16="http://schemas.microsoft.com/office/drawing/2014/main" id="{5F3B4876-9349-183C-7AB1-0D2B5A6C9CED}"/>
              </a:ext>
            </a:extLst>
          </p:cNvPr>
          <p:cNvPicPr>
            <a:picLocks noChangeAspect="1"/>
          </p:cNvPicPr>
          <p:nvPr/>
        </p:nvPicPr>
        <p:blipFill>
          <a:blip r:embed="rId4"/>
          <a:stretch>
            <a:fillRect/>
          </a:stretch>
        </p:blipFill>
        <p:spPr>
          <a:xfrm>
            <a:off x="1028700" y="4748485"/>
            <a:ext cx="13446440" cy="5348015"/>
          </a:xfrm>
          <a:prstGeom prst="rect">
            <a:avLst/>
          </a:prstGeom>
          <a:ln>
            <a:solidFill>
              <a:schemeClr val="tx1"/>
            </a:solidFill>
          </a:ln>
        </p:spPr>
      </p:pic>
      <p:sp>
        <p:nvSpPr>
          <p:cNvPr id="11" name="TextBox 10">
            <a:extLst>
              <a:ext uri="{FF2B5EF4-FFF2-40B4-BE49-F238E27FC236}">
                <a16:creationId xmlns:a16="http://schemas.microsoft.com/office/drawing/2014/main" id="{55FD7343-F0AF-26BB-E58C-AA4BCE69BC8A}"/>
              </a:ext>
            </a:extLst>
          </p:cNvPr>
          <p:cNvSpPr txBox="1"/>
          <p:nvPr/>
        </p:nvSpPr>
        <p:spPr>
          <a:xfrm>
            <a:off x="1028700" y="792480"/>
            <a:ext cx="7734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(JOB SATISFACTION)</a:t>
            </a:r>
          </a:p>
        </p:txBody>
      </p:sp>
      <p:sp>
        <p:nvSpPr>
          <p:cNvPr id="3" name="TextBox 2">
            <a:extLst>
              <a:ext uri="{FF2B5EF4-FFF2-40B4-BE49-F238E27FC236}">
                <a16:creationId xmlns:a16="http://schemas.microsoft.com/office/drawing/2014/main" id="{B1D798BA-AEC7-BAB6-FB6E-CBAD746EACAA}"/>
              </a:ext>
            </a:extLst>
          </p:cNvPr>
          <p:cNvSpPr txBox="1"/>
          <p:nvPr/>
        </p:nvSpPr>
        <p:spPr>
          <a:xfrm>
            <a:off x="14475140" y="7203400"/>
            <a:ext cx="3657600" cy="2893100"/>
          </a:xfrm>
          <a:prstGeom prst="rect">
            <a:avLst/>
          </a:prstGeom>
          <a:noFill/>
        </p:spPr>
        <p:txBody>
          <a:bodyPr wrap="square" anchor="b">
            <a:spAutoFit/>
          </a:bodyPr>
          <a:lstStyle/>
          <a:p>
            <a:r>
              <a:rPr lang="en-US" sz="1400" b="1" spc="-48" dirty="0">
                <a:solidFill>
                  <a:srgbClr val="36211B"/>
                </a:solidFill>
                <a:latin typeface="Public Sans Thin"/>
                <a:sym typeface="Public Sans Thin"/>
              </a:rPr>
              <a:t>Caveats: </a:t>
            </a:r>
          </a:p>
          <a:p>
            <a:pPr marL="285750" indent="-285750" algn="just">
              <a:buFont typeface="Arial" panose="020B0604020202020204" pitchFamily="34" charset="0"/>
              <a:buChar char="•"/>
            </a:pPr>
            <a:r>
              <a:rPr lang="en-US" sz="1400" spc="-48" dirty="0">
                <a:solidFill>
                  <a:srgbClr val="36211B"/>
                </a:solidFill>
                <a:latin typeface="Public Sans Thin"/>
                <a:sym typeface="Public Sans Thin"/>
              </a:rPr>
              <a:t>Important to note that positive turnover (i.e., high recruitment) not entirely indicative of </a:t>
            </a:r>
            <a:r>
              <a:rPr lang="en-US" sz="1400" u="sng" spc="-48" dirty="0">
                <a:solidFill>
                  <a:srgbClr val="36211B"/>
                </a:solidFill>
                <a:latin typeface="Public Sans Thin"/>
                <a:sym typeface="Public Sans Thin"/>
              </a:rPr>
              <a:t>residential employment</a:t>
            </a:r>
            <a:r>
              <a:rPr lang="en-US" sz="1400" spc="-48" dirty="0">
                <a:solidFill>
                  <a:srgbClr val="36211B"/>
                </a:solidFill>
                <a:latin typeface="Public Sans Thin"/>
                <a:sym typeface="Public Sans Thin"/>
              </a:rPr>
              <a:t>. Job-seekers should be mindful of prevailing market conditions and </a:t>
            </a:r>
            <a:r>
              <a:rPr lang="en-US" sz="1400" spc="-48" dirty="0" err="1">
                <a:solidFill>
                  <a:srgbClr val="36211B"/>
                </a:solidFill>
                <a:latin typeface="Public Sans Thin"/>
                <a:sym typeface="Public Sans Thin"/>
              </a:rPr>
              <a:t>labour</a:t>
            </a:r>
            <a:r>
              <a:rPr lang="en-US" sz="1400" spc="-48" dirty="0">
                <a:solidFill>
                  <a:srgbClr val="36211B"/>
                </a:solidFill>
                <a:latin typeface="Public Sans Thin"/>
                <a:sym typeface="Public Sans Thin"/>
              </a:rPr>
              <a:t> regulations / laws which are not considered in this analysis</a:t>
            </a:r>
          </a:p>
          <a:p>
            <a:pPr marL="285750" indent="-285750" algn="just">
              <a:buFont typeface="Arial" panose="020B0604020202020204" pitchFamily="34" charset="0"/>
              <a:buChar char="•"/>
            </a:pPr>
            <a:r>
              <a:rPr lang="en-US" sz="1400" spc="-48" dirty="0">
                <a:solidFill>
                  <a:srgbClr val="36211B"/>
                </a:solidFill>
                <a:latin typeface="Public Sans Thin"/>
                <a:sym typeface="Public Sans Thin"/>
              </a:rPr>
              <a:t>Low resignations not entirely indicative of high satisfaction.  Job-seekers to keep in mind that there are other indicators of satisfaction which are not explored in this analysis.</a:t>
            </a:r>
            <a:endParaRPr lang="en-GB" sz="1400" dirty="0"/>
          </a:p>
        </p:txBody>
      </p:sp>
      <p:grpSp>
        <p:nvGrpSpPr>
          <p:cNvPr id="4" name="Group 3">
            <a:extLst>
              <a:ext uri="{FF2B5EF4-FFF2-40B4-BE49-F238E27FC236}">
                <a16:creationId xmlns:a16="http://schemas.microsoft.com/office/drawing/2014/main" id="{63FEF336-7052-2497-7CD4-E95B27D20000}"/>
              </a:ext>
            </a:extLst>
          </p:cNvPr>
          <p:cNvGrpSpPr/>
          <p:nvPr/>
        </p:nvGrpSpPr>
        <p:grpSpPr>
          <a:xfrm>
            <a:off x="1028700" y="1714500"/>
            <a:ext cx="6362699" cy="2476288"/>
            <a:chOff x="1028700" y="2095500"/>
            <a:chExt cx="6362699" cy="2476288"/>
          </a:xfrm>
        </p:grpSpPr>
        <p:sp>
          <p:nvSpPr>
            <p:cNvPr id="5" name="TextBox 9">
              <a:extLst>
                <a:ext uri="{FF2B5EF4-FFF2-40B4-BE49-F238E27FC236}">
                  <a16:creationId xmlns:a16="http://schemas.microsoft.com/office/drawing/2014/main" id="{F7B861DC-E0B2-2730-E54D-C15B92C7977D}"/>
                </a:ext>
              </a:extLst>
            </p:cNvPr>
            <p:cNvSpPr txBox="1"/>
            <p:nvPr/>
          </p:nvSpPr>
          <p:spPr>
            <a:xfrm>
              <a:off x="1028700" y="2866000"/>
              <a:ext cx="6362699" cy="1705788"/>
            </a:xfrm>
            <a:prstGeom prst="rect">
              <a:avLst/>
            </a:prstGeom>
          </p:spPr>
          <p:txBody>
            <a:bodyPr wrap="square" lIns="0" tIns="0" rIns="0" bIns="0" rtlCol="0" anchor="t">
              <a:spAutoFit/>
            </a:bodyPr>
            <a:lstStyle/>
            <a:p>
              <a:pPr marL="7938" lvl="1" algn="just">
                <a:lnSpc>
                  <a:spcPts val="3359"/>
                </a:lnSpc>
                <a:spcAft>
                  <a:spcPts val="1200"/>
                </a:spcAft>
              </a:pPr>
              <a:r>
                <a:rPr lang="en-US" sz="2400" spc="-48" dirty="0">
                  <a:solidFill>
                    <a:srgbClr val="36211B"/>
                  </a:solidFill>
                  <a:latin typeface="Public Sans Thin"/>
                  <a:ea typeface="Public Sans Thin"/>
                  <a:cs typeface="Public Sans Thin"/>
                  <a:sym typeface="Public Sans Thin"/>
                </a:rPr>
                <a:t>Breakdown of turnover into resignation and recruitment across industries for granularity as resignations serve as proxy for satisfaction, indicating </a:t>
              </a:r>
              <a:r>
                <a:rPr lang="en-US" sz="2400" spc="-48" dirty="0" err="1">
                  <a:solidFill>
                    <a:srgbClr val="36211B"/>
                  </a:solidFill>
                  <a:latin typeface="Public Sans Thin"/>
                  <a:ea typeface="Public Sans Thin"/>
                  <a:cs typeface="Public Sans Thin"/>
                  <a:sym typeface="Public Sans Thin"/>
                </a:rPr>
                <a:t>labour</a:t>
              </a:r>
              <a:r>
                <a:rPr lang="en-US" sz="2400" spc="-48" dirty="0">
                  <a:solidFill>
                    <a:srgbClr val="36211B"/>
                  </a:solidFill>
                  <a:latin typeface="Public Sans Thin"/>
                  <a:ea typeface="Public Sans Thin"/>
                  <a:cs typeface="Public Sans Thin"/>
                  <a:sym typeface="Public Sans Thin"/>
                </a:rPr>
                <a:t>-management relations</a:t>
              </a:r>
            </a:p>
          </p:txBody>
        </p:sp>
        <p:sp>
          <p:nvSpPr>
            <p:cNvPr id="7" name="TextBox 11">
              <a:extLst>
                <a:ext uri="{FF2B5EF4-FFF2-40B4-BE49-F238E27FC236}">
                  <a16:creationId xmlns:a16="http://schemas.microsoft.com/office/drawing/2014/main" id="{BE7B2463-D323-C27B-C13D-810AB02BC479}"/>
                </a:ext>
              </a:extLst>
            </p:cNvPr>
            <p:cNvSpPr txBox="1"/>
            <p:nvPr/>
          </p:nvSpPr>
          <p:spPr>
            <a:xfrm>
              <a:off x="1028700" y="20955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a:t>
              </a:r>
            </a:p>
          </p:txBody>
        </p:sp>
      </p:grpSp>
      <p:grpSp>
        <p:nvGrpSpPr>
          <p:cNvPr id="8" name="Group 7">
            <a:extLst>
              <a:ext uri="{FF2B5EF4-FFF2-40B4-BE49-F238E27FC236}">
                <a16:creationId xmlns:a16="http://schemas.microsoft.com/office/drawing/2014/main" id="{11722608-243B-C60B-5C8A-1637B65AA255}"/>
              </a:ext>
            </a:extLst>
          </p:cNvPr>
          <p:cNvGrpSpPr/>
          <p:nvPr/>
        </p:nvGrpSpPr>
        <p:grpSpPr>
          <a:xfrm>
            <a:off x="7924800" y="1714500"/>
            <a:ext cx="9677400" cy="2630176"/>
            <a:chOff x="1028700" y="1653600"/>
            <a:chExt cx="6362699" cy="2630176"/>
          </a:xfrm>
        </p:grpSpPr>
        <p:sp>
          <p:nvSpPr>
            <p:cNvPr id="9" name="TextBox 8">
              <a:extLst>
                <a:ext uri="{FF2B5EF4-FFF2-40B4-BE49-F238E27FC236}">
                  <a16:creationId xmlns:a16="http://schemas.microsoft.com/office/drawing/2014/main" id="{E09B79FE-F3F6-555B-69E3-92312543D778}"/>
                </a:ext>
              </a:extLst>
            </p:cNvPr>
            <p:cNvSpPr txBox="1"/>
            <p:nvPr/>
          </p:nvSpPr>
          <p:spPr>
            <a:xfrm>
              <a:off x="1028700" y="2424100"/>
              <a:ext cx="6362699" cy="1859676"/>
            </a:xfrm>
            <a:prstGeom prst="rect">
              <a:avLst/>
            </a:prstGeom>
          </p:spPr>
          <p:txBody>
            <a:bodyPr wrap="square" lIns="0" tIns="0" rIns="0" bIns="0" rtlCol="0" anchor="t">
              <a:spAutoFit/>
            </a:bodyPr>
            <a:lstStyle/>
            <a:p>
              <a:pPr marL="350838" lvl="1" indent="-342900" algn="just">
                <a:lnSpc>
                  <a:spcPts val="3359"/>
                </a:lnSpc>
                <a:spcAft>
                  <a:spcPts val="6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High correlation between resignation and recruitment </a:t>
              </a:r>
              <a:r>
                <a:rPr lang="en-US" sz="2000" spc="-48" dirty="0">
                  <a:solidFill>
                    <a:srgbClr val="36211B"/>
                  </a:solidFill>
                  <a:latin typeface="Public Sans Thin"/>
                  <a:ea typeface="Public Sans Thin"/>
                  <a:cs typeface="Public Sans Thin"/>
                  <a:sym typeface="Public Sans Thin"/>
                </a:rPr>
                <a:t>(</a:t>
              </a:r>
              <a:r>
                <a:rPr lang="en-US" sz="2000" i="1" spc="-48" dirty="0">
                  <a:solidFill>
                    <a:srgbClr val="36211B"/>
                  </a:solidFill>
                  <a:latin typeface="Public Sans Thin"/>
                  <a:ea typeface="Public Sans Thin"/>
                  <a:cs typeface="Public Sans Thin"/>
                  <a:sym typeface="Public Sans Thin"/>
                </a:rPr>
                <a:t>r</a:t>
              </a:r>
              <a:r>
                <a:rPr lang="en-US" sz="2000" spc="-48" dirty="0">
                  <a:solidFill>
                    <a:srgbClr val="36211B"/>
                  </a:solidFill>
                  <a:latin typeface="Public Sans Thin"/>
                  <a:ea typeface="Public Sans Thin"/>
                  <a:cs typeface="Public Sans Thin"/>
                  <a:sym typeface="Public Sans Thin"/>
                </a:rPr>
                <a:t> = 0.913, </a:t>
              </a:r>
              <a:r>
                <a:rPr lang="en-US" sz="2000" i="1" spc="-48" dirty="0">
                  <a:solidFill>
                    <a:srgbClr val="36211B"/>
                  </a:solidFill>
                  <a:latin typeface="Public Sans Thin"/>
                  <a:ea typeface="Public Sans Thin"/>
                  <a:cs typeface="Public Sans Thin"/>
                  <a:sym typeface="Public Sans Thin"/>
                </a:rPr>
                <a:t>p</a:t>
              </a:r>
              <a:r>
                <a:rPr lang="en-US" sz="2000" spc="-48" dirty="0">
                  <a:solidFill>
                    <a:srgbClr val="36211B"/>
                  </a:solidFill>
                  <a:latin typeface="Public Sans Thin"/>
                  <a:ea typeface="Public Sans Thin"/>
                  <a:cs typeface="Public Sans Thin"/>
                  <a:sym typeface="Public Sans Thin"/>
                </a:rPr>
                <a:t>  ≈ 0.00)</a:t>
              </a:r>
              <a:endParaRPr lang="en-US" sz="2400" spc="-48" dirty="0">
                <a:solidFill>
                  <a:srgbClr val="36211B"/>
                </a:solidFill>
                <a:latin typeface="Public Sans Thin"/>
                <a:ea typeface="Public Sans Thin"/>
                <a:cs typeface="Public Sans Thin"/>
                <a:sym typeface="Public Sans Thin"/>
              </a:endParaRPr>
            </a:p>
            <a:p>
              <a:pPr marL="350838" lvl="1" indent="-342900" algn="just">
                <a:lnSpc>
                  <a:spcPts val="3359"/>
                </a:lnSpc>
                <a:spcAft>
                  <a:spcPts val="600"/>
                </a:spcAft>
                <a:buFont typeface="Arial" panose="020B0604020202020204" pitchFamily="34" charset="0"/>
                <a:buChar char="•"/>
              </a:pPr>
              <a:r>
                <a:rPr lang="en-US" sz="2400" spc="-48" dirty="0" err="1">
                  <a:solidFill>
                    <a:srgbClr val="36211B"/>
                  </a:solidFill>
                  <a:latin typeface="Public Sans Thin"/>
                  <a:ea typeface="Public Sans Thin"/>
                  <a:cs typeface="Public Sans Thin"/>
                  <a:sym typeface="Public Sans Thin"/>
                </a:rPr>
                <a:t>Accoms</a:t>
              </a:r>
              <a:r>
                <a:rPr lang="en-US" sz="2400" spc="-48" dirty="0">
                  <a:solidFill>
                    <a:srgbClr val="36211B"/>
                  </a:solidFill>
                  <a:latin typeface="Public Sans Thin"/>
                  <a:ea typeface="Public Sans Thin"/>
                  <a:cs typeface="Public Sans Thin"/>
                  <a:sym typeface="Public Sans Thin"/>
                </a:rPr>
                <a:t>. &amp; Food Services and Admin. &amp; Support Services industries indicative of low job satisfaction</a:t>
              </a:r>
            </a:p>
            <a:p>
              <a:pPr marL="350838" lvl="1" indent="-342900" algn="just">
                <a:lnSpc>
                  <a:spcPts val="3359"/>
                </a:lnSpc>
                <a:spcAft>
                  <a:spcPts val="6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Other than resignations, important to consider other indicators</a:t>
              </a:r>
            </a:p>
          </p:txBody>
        </p:sp>
        <p:sp>
          <p:nvSpPr>
            <p:cNvPr id="10" name="TextBox 11">
              <a:extLst>
                <a:ext uri="{FF2B5EF4-FFF2-40B4-BE49-F238E27FC236}">
                  <a16:creationId xmlns:a16="http://schemas.microsoft.com/office/drawing/2014/main" id="{A81158EA-1B74-519B-CA68-97CF140C78E5}"/>
                </a:ext>
              </a:extLst>
            </p:cNvPr>
            <p:cNvSpPr txBox="1"/>
            <p:nvPr/>
          </p:nvSpPr>
          <p:spPr>
            <a:xfrm>
              <a:off x="1028700" y="16536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Insights</a:t>
              </a:r>
            </a:p>
          </p:txBody>
        </p:sp>
      </p:grpSp>
    </p:spTree>
    <p:extLst>
      <p:ext uri="{BB962C8B-B14F-4D97-AF65-F5344CB8AC3E}">
        <p14:creationId xmlns:p14="http://schemas.microsoft.com/office/powerpoint/2010/main" val="39801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
        <p:nvSpPr>
          <p:cNvPr id="15" name="TextBox 15"/>
          <p:cNvSpPr txBox="1"/>
          <p:nvPr/>
        </p:nvSpPr>
        <p:spPr>
          <a:xfrm>
            <a:off x="7633996" y="1111094"/>
            <a:ext cx="6362701" cy="569900"/>
          </a:xfrm>
          <a:prstGeom prst="rect">
            <a:avLst/>
          </a:prstGeom>
        </p:spPr>
        <p:txBody>
          <a:bodyPr wrap="square" lIns="0" tIns="0" rIns="0" bIns="0" rtlCol="0" anchor="t">
            <a:spAutoFit/>
          </a:bodyPr>
          <a:lstStyle/>
          <a:p>
            <a:pPr marL="457200" indent="-457200">
              <a:lnSpc>
                <a:spcPts val="5040"/>
              </a:lnSpc>
              <a:buFont typeface="Arial" panose="020B0604020202020204" pitchFamily="34" charset="0"/>
              <a:buChar char="•"/>
            </a:pPr>
            <a:endParaRPr lang="en-US" sz="2800" spc="-144" dirty="0">
              <a:solidFill>
                <a:srgbClr val="36211B"/>
              </a:solidFill>
              <a:latin typeface="Fraunces Light"/>
              <a:ea typeface="Fraunces Light"/>
              <a:cs typeface="Fraunces Light"/>
              <a:sym typeface="Fraunces Light"/>
            </a:endParaRPr>
          </a:p>
        </p:txBody>
      </p:sp>
      <p:sp>
        <p:nvSpPr>
          <p:cNvPr id="11" name="TextBox 10">
            <a:extLst>
              <a:ext uri="{FF2B5EF4-FFF2-40B4-BE49-F238E27FC236}">
                <a16:creationId xmlns:a16="http://schemas.microsoft.com/office/drawing/2014/main" id="{55FD7343-F0AF-26BB-E58C-AA4BCE69BC8A}"/>
              </a:ext>
            </a:extLst>
          </p:cNvPr>
          <p:cNvSpPr txBox="1"/>
          <p:nvPr/>
        </p:nvSpPr>
        <p:spPr>
          <a:xfrm>
            <a:off x="1028700" y="792480"/>
            <a:ext cx="7734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(WAGES)</a:t>
            </a:r>
          </a:p>
        </p:txBody>
      </p:sp>
      <p:pic>
        <p:nvPicPr>
          <p:cNvPr id="5" name="Picture 4">
            <a:extLst>
              <a:ext uri="{FF2B5EF4-FFF2-40B4-BE49-F238E27FC236}">
                <a16:creationId xmlns:a16="http://schemas.microsoft.com/office/drawing/2014/main" id="{5467837C-B685-4A73-2E5A-CA2DD3C6CAB8}"/>
              </a:ext>
            </a:extLst>
          </p:cNvPr>
          <p:cNvPicPr>
            <a:picLocks noChangeAspect="1"/>
          </p:cNvPicPr>
          <p:nvPr/>
        </p:nvPicPr>
        <p:blipFill>
          <a:blip r:embed="rId3"/>
          <a:stretch>
            <a:fillRect/>
          </a:stretch>
        </p:blipFill>
        <p:spPr>
          <a:xfrm>
            <a:off x="7633996" y="2400300"/>
            <a:ext cx="10461600" cy="7412052"/>
          </a:xfrm>
          <a:prstGeom prst="rect">
            <a:avLst/>
          </a:prstGeom>
          <a:ln>
            <a:solidFill>
              <a:schemeClr val="tx1"/>
            </a:solidFill>
          </a:ln>
        </p:spPr>
      </p:pic>
      <p:grpSp>
        <p:nvGrpSpPr>
          <p:cNvPr id="3" name="Group 2">
            <a:extLst>
              <a:ext uri="{FF2B5EF4-FFF2-40B4-BE49-F238E27FC236}">
                <a16:creationId xmlns:a16="http://schemas.microsoft.com/office/drawing/2014/main" id="{B02072B7-A047-AB9A-3D3E-DB66CF57D92C}"/>
              </a:ext>
            </a:extLst>
          </p:cNvPr>
          <p:cNvGrpSpPr/>
          <p:nvPr/>
        </p:nvGrpSpPr>
        <p:grpSpPr>
          <a:xfrm>
            <a:off x="1028700" y="2095500"/>
            <a:ext cx="6362699" cy="1604254"/>
            <a:chOff x="1028700" y="2095500"/>
            <a:chExt cx="6362699" cy="1604254"/>
          </a:xfrm>
        </p:grpSpPr>
        <p:sp>
          <p:nvSpPr>
            <p:cNvPr id="4" name="TextBox 9">
              <a:extLst>
                <a:ext uri="{FF2B5EF4-FFF2-40B4-BE49-F238E27FC236}">
                  <a16:creationId xmlns:a16="http://schemas.microsoft.com/office/drawing/2014/main" id="{3E9B2678-40C9-BB8E-CE31-BF279F73C2F7}"/>
                </a:ext>
              </a:extLst>
            </p:cNvPr>
            <p:cNvSpPr txBox="1"/>
            <p:nvPr/>
          </p:nvSpPr>
          <p:spPr>
            <a:xfrm>
              <a:off x="1028700" y="2866000"/>
              <a:ext cx="6362699" cy="833754"/>
            </a:xfrm>
            <a:prstGeom prst="rect">
              <a:avLst/>
            </a:prstGeom>
          </p:spPr>
          <p:txBody>
            <a:bodyPr wrap="square" lIns="0" tIns="0" rIns="0" bIns="0" rtlCol="0" anchor="t">
              <a:spAutoFit/>
            </a:bodyPr>
            <a:lstStyle/>
            <a:p>
              <a:pPr marL="7938" lvl="1" algn="just">
                <a:lnSpc>
                  <a:spcPts val="3359"/>
                </a:lnSpc>
                <a:spcAft>
                  <a:spcPts val="1200"/>
                </a:spcAft>
              </a:pPr>
              <a:r>
                <a:rPr lang="en-US" sz="2400" spc="-48" dirty="0">
                  <a:solidFill>
                    <a:srgbClr val="36211B"/>
                  </a:solidFill>
                  <a:latin typeface="Public Sans Thin"/>
                  <a:ea typeface="Public Sans Thin"/>
                  <a:cs typeface="Public Sans Thin"/>
                  <a:sym typeface="Public Sans Thin"/>
                </a:rPr>
                <a:t>Comparison of top-earning industries across occupation groups to identify opportunities</a:t>
              </a:r>
            </a:p>
          </p:txBody>
        </p:sp>
        <p:sp>
          <p:nvSpPr>
            <p:cNvPr id="6" name="TextBox 11">
              <a:extLst>
                <a:ext uri="{FF2B5EF4-FFF2-40B4-BE49-F238E27FC236}">
                  <a16:creationId xmlns:a16="http://schemas.microsoft.com/office/drawing/2014/main" id="{DEF3F211-E5D3-5332-54C1-DDB27392C9DE}"/>
                </a:ext>
              </a:extLst>
            </p:cNvPr>
            <p:cNvSpPr txBox="1"/>
            <p:nvPr/>
          </p:nvSpPr>
          <p:spPr>
            <a:xfrm>
              <a:off x="1028700" y="20955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a:t>
              </a:r>
            </a:p>
          </p:txBody>
        </p:sp>
      </p:grpSp>
      <p:grpSp>
        <p:nvGrpSpPr>
          <p:cNvPr id="7" name="Group 6">
            <a:extLst>
              <a:ext uri="{FF2B5EF4-FFF2-40B4-BE49-F238E27FC236}">
                <a16:creationId xmlns:a16="http://schemas.microsoft.com/office/drawing/2014/main" id="{10CF044A-5C0B-79DB-ED97-F161DC48C621}"/>
              </a:ext>
            </a:extLst>
          </p:cNvPr>
          <p:cNvGrpSpPr/>
          <p:nvPr/>
        </p:nvGrpSpPr>
        <p:grpSpPr>
          <a:xfrm>
            <a:off x="1028699" y="4000500"/>
            <a:ext cx="6362699" cy="5593552"/>
            <a:chOff x="1028700" y="1653600"/>
            <a:chExt cx="6362699" cy="5593552"/>
          </a:xfrm>
        </p:grpSpPr>
        <p:sp>
          <p:nvSpPr>
            <p:cNvPr id="8" name="TextBox 7">
              <a:extLst>
                <a:ext uri="{FF2B5EF4-FFF2-40B4-BE49-F238E27FC236}">
                  <a16:creationId xmlns:a16="http://schemas.microsoft.com/office/drawing/2014/main" id="{9906C1A1-0884-216F-DCD9-7BEA05D7EDFE}"/>
                </a:ext>
              </a:extLst>
            </p:cNvPr>
            <p:cNvSpPr txBox="1"/>
            <p:nvPr/>
          </p:nvSpPr>
          <p:spPr>
            <a:xfrm>
              <a:off x="1028700" y="2424100"/>
              <a:ext cx="6362699" cy="4823052"/>
            </a:xfrm>
            <a:prstGeom prst="rect">
              <a:avLst/>
            </a:prstGeom>
          </p:spPr>
          <p:txBody>
            <a:bodyPr wrap="square" lIns="0" tIns="0" rIns="0" bIns="0" rtlCol="0" anchor="t">
              <a:spAutoFit/>
            </a:bodyPr>
            <a:lstStyle/>
            <a:p>
              <a:pPr marL="350838" lvl="1" indent="-342900" algn="just">
                <a:lnSpc>
                  <a:spcPts val="3359"/>
                </a:lnSpc>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PMEs have highest wages generally, especially from Telecommunications, Broadcasting &amp; Publishing industry </a:t>
              </a:r>
            </a:p>
            <a:p>
              <a:pPr marL="712788" lvl="2" indent="-342900" algn="just">
                <a:lnSpc>
                  <a:spcPts val="3359"/>
                </a:lnSpc>
                <a:buFont typeface="Courier New" panose="02070309020205020404" pitchFamily="49" charset="0"/>
                <a:buChar char="o"/>
              </a:pPr>
              <a:r>
                <a:rPr lang="en-US" sz="2000" spc="-48" dirty="0">
                  <a:solidFill>
                    <a:srgbClr val="36211B"/>
                  </a:solidFill>
                  <a:latin typeface="Public Sans Thin"/>
                  <a:ea typeface="Public Sans Thin"/>
                  <a:cs typeface="Public Sans Thin"/>
                  <a:sym typeface="Public Sans Thin"/>
                </a:rPr>
                <a:t>Sales Manager</a:t>
              </a:r>
            </a:p>
            <a:p>
              <a:pPr marL="712788" lvl="2" indent="-342900" algn="just">
                <a:lnSpc>
                  <a:spcPts val="3359"/>
                </a:lnSpc>
                <a:buFont typeface="Courier New" panose="02070309020205020404" pitchFamily="49" charset="0"/>
                <a:buChar char="o"/>
              </a:pPr>
              <a:r>
                <a:rPr lang="en-US" sz="2000" spc="-48" dirty="0">
                  <a:solidFill>
                    <a:srgbClr val="36211B"/>
                  </a:solidFill>
                  <a:latin typeface="Public Sans Thin"/>
                  <a:ea typeface="Public Sans Thin"/>
                  <a:cs typeface="Public Sans Thin"/>
                  <a:sym typeface="Public Sans Thin"/>
                </a:rPr>
                <a:t>ICT Sales &amp; Services Professional</a:t>
              </a:r>
            </a:p>
            <a:p>
              <a:pPr marL="712788" lvl="2" indent="-342900" algn="just">
                <a:lnSpc>
                  <a:spcPts val="3359"/>
                </a:lnSpc>
                <a:spcAft>
                  <a:spcPts val="600"/>
                </a:spcAft>
                <a:buFont typeface="Courier New" panose="02070309020205020404" pitchFamily="49" charset="0"/>
                <a:buChar char="o"/>
              </a:pPr>
              <a:r>
                <a:rPr lang="en-US" sz="2000" spc="-48" dirty="0">
                  <a:solidFill>
                    <a:srgbClr val="36211B"/>
                  </a:solidFill>
                  <a:latin typeface="Public Sans Thin"/>
                  <a:ea typeface="Public Sans Thin"/>
                  <a:cs typeface="Public Sans Thin"/>
                  <a:sym typeface="Public Sans Thin"/>
                </a:rPr>
                <a:t>Systems Analyst</a:t>
              </a:r>
            </a:p>
            <a:p>
              <a:pPr marL="350838" lvl="1" indent="-342900" algn="just">
                <a:lnSpc>
                  <a:spcPts val="3359"/>
                </a:lnSpc>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Across remaining occupation groups, Petroleum industry the most lucrative</a:t>
              </a:r>
            </a:p>
            <a:p>
              <a:pPr marL="712788" lvl="2" indent="-342900" algn="just">
                <a:lnSpc>
                  <a:spcPts val="3359"/>
                </a:lnSpc>
                <a:buFont typeface="Courier New" panose="02070309020205020404" pitchFamily="49" charset="0"/>
                <a:buChar char="o"/>
              </a:pPr>
              <a:r>
                <a:rPr lang="en-US" sz="2000" spc="-48" dirty="0">
                  <a:solidFill>
                    <a:srgbClr val="36211B"/>
                  </a:solidFill>
                  <a:latin typeface="Public Sans Thin"/>
                  <a:ea typeface="Public Sans Thin"/>
                  <a:cs typeface="Public Sans Thin"/>
                  <a:sym typeface="Public Sans Thin"/>
                </a:rPr>
                <a:t>Engineering Technician</a:t>
              </a:r>
            </a:p>
            <a:p>
              <a:pPr marL="712788" lvl="2" indent="-342900" algn="just">
                <a:lnSpc>
                  <a:spcPts val="3359"/>
                </a:lnSpc>
                <a:buFont typeface="Courier New" panose="02070309020205020404" pitchFamily="49" charset="0"/>
                <a:buChar char="o"/>
              </a:pPr>
              <a:r>
                <a:rPr lang="en-US" sz="2000" spc="-48" dirty="0">
                  <a:solidFill>
                    <a:srgbClr val="36211B"/>
                  </a:solidFill>
                  <a:latin typeface="Public Sans Thin"/>
                  <a:ea typeface="Public Sans Thin"/>
                  <a:cs typeface="Public Sans Thin"/>
                  <a:sym typeface="Public Sans Thin"/>
                </a:rPr>
                <a:t>Supervisor / Foreman</a:t>
              </a:r>
            </a:p>
            <a:p>
              <a:pPr marL="712788" lvl="2" indent="-342900" algn="just">
                <a:lnSpc>
                  <a:spcPts val="3359"/>
                </a:lnSpc>
                <a:buFont typeface="Courier New" panose="02070309020205020404" pitchFamily="49" charset="0"/>
                <a:buChar char="o"/>
              </a:pPr>
              <a:r>
                <a:rPr lang="en-US" sz="2000" spc="-48" dirty="0">
                  <a:solidFill>
                    <a:srgbClr val="36211B"/>
                  </a:solidFill>
                  <a:latin typeface="Public Sans Thin"/>
                  <a:ea typeface="Public Sans Thin"/>
                  <a:cs typeface="Public Sans Thin"/>
                  <a:sym typeface="Public Sans Thin"/>
                </a:rPr>
                <a:t>Office / Information / Production Clerk</a:t>
              </a:r>
            </a:p>
          </p:txBody>
        </p:sp>
        <p:sp>
          <p:nvSpPr>
            <p:cNvPr id="9" name="TextBox 11">
              <a:extLst>
                <a:ext uri="{FF2B5EF4-FFF2-40B4-BE49-F238E27FC236}">
                  <a16:creationId xmlns:a16="http://schemas.microsoft.com/office/drawing/2014/main" id="{BD22815B-D1B2-16A5-0EE4-D90548059811}"/>
                </a:ext>
              </a:extLst>
            </p:cNvPr>
            <p:cNvSpPr txBox="1"/>
            <p:nvPr/>
          </p:nvSpPr>
          <p:spPr>
            <a:xfrm>
              <a:off x="1028700" y="16536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Insights</a:t>
              </a:r>
            </a:p>
          </p:txBody>
        </p:sp>
      </p:grpSp>
    </p:spTree>
    <p:extLst>
      <p:ext uri="{BB962C8B-B14F-4D97-AF65-F5344CB8AC3E}">
        <p14:creationId xmlns:p14="http://schemas.microsoft.com/office/powerpoint/2010/main" val="1969822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
        <p:nvSpPr>
          <p:cNvPr id="11" name="TextBox 10">
            <a:extLst>
              <a:ext uri="{FF2B5EF4-FFF2-40B4-BE49-F238E27FC236}">
                <a16:creationId xmlns:a16="http://schemas.microsoft.com/office/drawing/2014/main" id="{55FD7343-F0AF-26BB-E58C-AA4BCE69BC8A}"/>
              </a:ext>
            </a:extLst>
          </p:cNvPr>
          <p:cNvSpPr txBox="1"/>
          <p:nvPr/>
        </p:nvSpPr>
        <p:spPr>
          <a:xfrm>
            <a:off x="1028700" y="792480"/>
            <a:ext cx="7734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(WORK-LIFE BALANCE)</a:t>
            </a:r>
          </a:p>
        </p:txBody>
      </p:sp>
      <p:pic>
        <p:nvPicPr>
          <p:cNvPr id="3" name="Picture 2">
            <a:extLst>
              <a:ext uri="{FF2B5EF4-FFF2-40B4-BE49-F238E27FC236}">
                <a16:creationId xmlns:a16="http://schemas.microsoft.com/office/drawing/2014/main" id="{311E3ACD-8C0E-E47A-4485-8CE2CD719846}"/>
              </a:ext>
            </a:extLst>
          </p:cNvPr>
          <p:cNvPicPr>
            <a:picLocks noChangeAspect="1"/>
          </p:cNvPicPr>
          <p:nvPr/>
        </p:nvPicPr>
        <p:blipFill>
          <a:blip r:embed="rId3"/>
          <a:stretch>
            <a:fillRect/>
          </a:stretch>
        </p:blipFill>
        <p:spPr>
          <a:xfrm>
            <a:off x="7696200" y="2697789"/>
            <a:ext cx="10461600" cy="5639619"/>
          </a:xfrm>
          <a:prstGeom prst="rect">
            <a:avLst/>
          </a:prstGeom>
          <a:ln>
            <a:solidFill>
              <a:schemeClr val="tx1"/>
            </a:solidFill>
          </a:ln>
        </p:spPr>
      </p:pic>
      <p:grpSp>
        <p:nvGrpSpPr>
          <p:cNvPr id="4" name="Group 3">
            <a:extLst>
              <a:ext uri="{FF2B5EF4-FFF2-40B4-BE49-F238E27FC236}">
                <a16:creationId xmlns:a16="http://schemas.microsoft.com/office/drawing/2014/main" id="{789B7DAA-C513-D3F0-259F-6B627ACC4BAD}"/>
              </a:ext>
            </a:extLst>
          </p:cNvPr>
          <p:cNvGrpSpPr/>
          <p:nvPr/>
        </p:nvGrpSpPr>
        <p:grpSpPr>
          <a:xfrm>
            <a:off x="1028700" y="2095500"/>
            <a:ext cx="6362699" cy="1604254"/>
            <a:chOff x="1028700" y="2095500"/>
            <a:chExt cx="6362699" cy="1604254"/>
          </a:xfrm>
        </p:grpSpPr>
        <p:sp>
          <p:nvSpPr>
            <p:cNvPr id="5" name="TextBox 9">
              <a:extLst>
                <a:ext uri="{FF2B5EF4-FFF2-40B4-BE49-F238E27FC236}">
                  <a16:creationId xmlns:a16="http://schemas.microsoft.com/office/drawing/2014/main" id="{62CAB7B8-E6AA-5B16-CD98-2471478DE044}"/>
                </a:ext>
              </a:extLst>
            </p:cNvPr>
            <p:cNvSpPr txBox="1"/>
            <p:nvPr/>
          </p:nvSpPr>
          <p:spPr>
            <a:xfrm>
              <a:off x="1028700" y="2866000"/>
              <a:ext cx="6362699" cy="833754"/>
            </a:xfrm>
            <a:prstGeom prst="rect">
              <a:avLst/>
            </a:prstGeom>
          </p:spPr>
          <p:txBody>
            <a:bodyPr wrap="square" lIns="0" tIns="0" rIns="0" bIns="0" rtlCol="0" anchor="t">
              <a:spAutoFit/>
            </a:bodyPr>
            <a:lstStyle/>
            <a:p>
              <a:pPr marL="7938" lvl="1" algn="just">
                <a:lnSpc>
                  <a:spcPts val="3359"/>
                </a:lnSpc>
                <a:spcAft>
                  <a:spcPts val="1200"/>
                </a:spcAft>
              </a:pPr>
              <a:r>
                <a:rPr lang="en-US" sz="2400" spc="-48" dirty="0">
                  <a:solidFill>
                    <a:srgbClr val="36211B"/>
                  </a:solidFill>
                  <a:latin typeface="Public Sans Thin"/>
                  <a:ea typeface="Public Sans Thin"/>
                  <a:cs typeface="Public Sans Thin"/>
                  <a:sym typeface="Public Sans Thin"/>
                </a:rPr>
                <a:t>Comparison of weekly working hours across industries and sectors to work-life balance</a:t>
              </a:r>
            </a:p>
          </p:txBody>
        </p:sp>
        <p:sp>
          <p:nvSpPr>
            <p:cNvPr id="6" name="TextBox 11">
              <a:extLst>
                <a:ext uri="{FF2B5EF4-FFF2-40B4-BE49-F238E27FC236}">
                  <a16:creationId xmlns:a16="http://schemas.microsoft.com/office/drawing/2014/main" id="{78BA9B3B-D2D7-859D-DAEB-53296086D062}"/>
                </a:ext>
              </a:extLst>
            </p:cNvPr>
            <p:cNvSpPr txBox="1"/>
            <p:nvPr/>
          </p:nvSpPr>
          <p:spPr>
            <a:xfrm>
              <a:off x="1028700" y="20955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a:t>
              </a:r>
            </a:p>
          </p:txBody>
        </p:sp>
      </p:grpSp>
      <p:grpSp>
        <p:nvGrpSpPr>
          <p:cNvPr id="7" name="Group 6">
            <a:extLst>
              <a:ext uri="{FF2B5EF4-FFF2-40B4-BE49-F238E27FC236}">
                <a16:creationId xmlns:a16="http://schemas.microsoft.com/office/drawing/2014/main" id="{8FFDBFEF-B6FB-BCFD-7760-6D9067BE401C}"/>
              </a:ext>
            </a:extLst>
          </p:cNvPr>
          <p:cNvGrpSpPr/>
          <p:nvPr/>
        </p:nvGrpSpPr>
        <p:grpSpPr>
          <a:xfrm>
            <a:off x="1028699" y="4000500"/>
            <a:ext cx="6362699" cy="4528132"/>
            <a:chOff x="1028700" y="1653600"/>
            <a:chExt cx="6362699" cy="4528132"/>
          </a:xfrm>
        </p:grpSpPr>
        <p:sp>
          <p:nvSpPr>
            <p:cNvPr id="8" name="TextBox 7">
              <a:extLst>
                <a:ext uri="{FF2B5EF4-FFF2-40B4-BE49-F238E27FC236}">
                  <a16:creationId xmlns:a16="http://schemas.microsoft.com/office/drawing/2014/main" id="{B0BC3829-041A-4A80-53E3-03F29AA19719}"/>
                </a:ext>
              </a:extLst>
            </p:cNvPr>
            <p:cNvSpPr txBox="1"/>
            <p:nvPr/>
          </p:nvSpPr>
          <p:spPr>
            <a:xfrm>
              <a:off x="1028700" y="2424100"/>
              <a:ext cx="6362699" cy="3757632"/>
            </a:xfrm>
            <a:prstGeom prst="rect">
              <a:avLst/>
            </a:prstGeom>
          </p:spPr>
          <p:txBody>
            <a:bodyPr wrap="square" lIns="0" tIns="0" rIns="0" bIns="0" rtlCol="0" anchor="t">
              <a:spAutoFit/>
            </a:bodyPr>
            <a:lstStyle/>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Fairly consistent working hours across industries, Services sector has the lowest mean working hours </a:t>
              </a:r>
              <a:r>
                <a:rPr lang="en-US" sz="2000" spc="-48" dirty="0">
                  <a:solidFill>
                    <a:srgbClr val="36211B"/>
                  </a:solidFill>
                  <a:latin typeface="Public Sans Thin"/>
                  <a:ea typeface="Public Sans Thin"/>
                  <a:cs typeface="Public Sans Thin"/>
                  <a:sym typeface="Public Sans Thin"/>
                </a:rPr>
                <a:t>(42.1 hours)</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E.g., IT, Financial &amp; Insurance Services industries work 2 hours less than average</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Transport Equipment, Construction, and Administrative &amp; Support Services industries work 1 hour more than average</a:t>
              </a:r>
            </a:p>
          </p:txBody>
        </p:sp>
        <p:sp>
          <p:nvSpPr>
            <p:cNvPr id="9" name="TextBox 11">
              <a:extLst>
                <a:ext uri="{FF2B5EF4-FFF2-40B4-BE49-F238E27FC236}">
                  <a16:creationId xmlns:a16="http://schemas.microsoft.com/office/drawing/2014/main" id="{5E9824CC-955D-1E38-7C77-F6B9BDA90A1E}"/>
                </a:ext>
              </a:extLst>
            </p:cNvPr>
            <p:cNvSpPr txBox="1"/>
            <p:nvPr/>
          </p:nvSpPr>
          <p:spPr>
            <a:xfrm>
              <a:off x="1028700" y="16536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Insights</a:t>
              </a:r>
            </a:p>
          </p:txBody>
        </p:sp>
      </p:grpSp>
    </p:spTree>
    <p:extLst>
      <p:ext uri="{BB962C8B-B14F-4D97-AF65-F5344CB8AC3E}">
        <p14:creationId xmlns:p14="http://schemas.microsoft.com/office/powerpoint/2010/main" val="3539869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11" name="TextBox 10">
            <a:extLst>
              <a:ext uri="{FF2B5EF4-FFF2-40B4-BE49-F238E27FC236}">
                <a16:creationId xmlns:a16="http://schemas.microsoft.com/office/drawing/2014/main" id="{55FD7343-F0AF-26BB-E58C-AA4BCE69BC8A}"/>
              </a:ext>
            </a:extLst>
          </p:cNvPr>
          <p:cNvSpPr txBox="1"/>
          <p:nvPr/>
        </p:nvSpPr>
        <p:spPr>
          <a:xfrm>
            <a:off x="1028700" y="792480"/>
            <a:ext cx="7734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(LEAVE PACKAGE)</a:t>
            </a:r>
          </a:p>
        </p:txBody>
      </p:sp>
      <p:pic>
        <p:nvPicPr>
          <p:cNvPr id="3" name="Picture 2">
            <a:extLst>
              <a:ext uri="{FF2B5EF4-FFF2-40B4-BE49-F238E27FC236}">
                <a16:creationId xmlns:a16="http://schemas.microsoft.com/office/drawing/2014/main" id="{6D35EA80-3696-D15D-B996-C702113C44A3}"/>
              </a:ext>
            </a:extLst>
          </p:cNvPr>
          <p:cNvPicPr>
            <a:picLocks noChangeAspect="1"/>
          </p:cNvPicPr>
          <p:nvPr/>
        </p:nvPicPr>
        <p:blipFill>
          <a:blip r:embed="rId4"/>
          <a:stretch>
            <a:fillRect/>
          </a:stretch>
        </p:blipFill>
        <p:spPr>
          <a:xfrm>
            <a:off x="7708642" y="2457024"/>
            <a:ext cx="10461600" cy="6111871"/>
          </a:xfrm>
          <a:prstGeom prst="rect">
            <a:avLst/>
          </a:prstGeom>
          <a:ln>
            <a:solidFill>
              <a:schemeClr val="tx1"/>
            </a:solidFill>
          </a:ln>
        </p:spPr>
      </p:pic>
      <p:grpSp>
        <p:nvGrpSpPr>
          <p:cNvPr id="5" name="Group 4">
            <a:extLst>
              <a:ext uri="{FF2B5EF4-FFF2-40B4-BE49-F238E27FC236}">
                <a16:creationId xmlns:a16="http://schemas.microsoft.com/office/drawing/2014/main" id="{2354D387-CCF7-E4CA-00D1-8AFD4521CECE}"/>
              </a:ext>
            </a:extLst>
          </p:cNvPr>
          <p:cNvGrpSpPr/>
          <p:nvPr/>
        </p:nvGrpSpPr>
        <p:grpSpPr>
          <a:xfrm>
            <a:off x="1028700" y="2095500"/>
            <a:ext cx="6362699" cy="2476288"/>
            <a:chOff x="1028700" y="2095500"/>
            <a:chExt cx="6362699" cy="2476288"/>
          </a:xfrm>
        </p:grpSpPr>
        <p:sp>
          <p:nvSpPr>
            <p:cNvPr id="6" name="TextBox 9">
              <a:extLst>
                <a:ext uri="{FF2B5EF4-FFF2-40B4-BE49-F238E27FC236}">
                  <a16:creationId xmlns:a16="http://schemas.microsoft.com/office/drawing/2014/main" id="{D640BCAB-6CC8-9E19-3B2D-F58E200C9A19}"/>
                </a:ext>
              </a:extLst>
            </p:cNvPr>
            <p:cNvSpPr txBox="1"/>
            <p:nvPr/>
          </p:nvSpPr>
          <p:spPr>
            <a:xfrm>
              <a:off x="1028700" y="2866000"/>
              <a:ext cx="6362699" cy="1705788"/>
            </a:xfrm>
            <a:prstGeom prst="rect">
              <a:avLst/>
            </a:prstGeom>
          </p:spPr>
          <p:txBody>
            <a:bodyPr wrap="square" lIns="0" tIns="0" rIns="0" bIns="0" rtlCol="0" anchor="t">
              <a:spAutoFit/>
            </a:bodyPr>
            <a:lstStyle/>
            <a:p>
              <a:pPr marL="7938" lvl="1" algn="just">
                <a:lnSpc>
                  <a:spcPts val="3359"/>
                </a:lnSpc>
                <a:spcAft>
                  <a:spcPts val="1200"/>
                </a:spcAft>
              </a:pPr>
              <a:r>
                <a:rPr lang="en-US" sz="2400" spc="-48" dirty="0">
                  <a:solidFill>
                    <a:srgbClr val="36211B"/>
                  </a:solidFill>
                  <a:latin typeface="Public Sans Thin"/>
                  <a:ea typeface="Public Sans Thin"/>
                  <a:cs typeface="Public Sans Thin"/>
                  <a:sym typeface="Public Sans Thin"/>
                </a:rPr>
                <a:t>PCA simplifies information on different leave types across industries into two principal components (PCs) for easy comparison of relative industry groupings by leave package</a:t>
              </a:r>
            </a:p>
          </p:txBody>
        </p:sp>
        <p:sp>
          <p:nvSpPr>
            <p:cNvPr id="7" name="TextBox 11">
              <a:extLst>
                <a:ext uri="{FF2B5EF4-FFF2-40B4-BE49-F238E27FC236}">
                  <a16:creationId xmlns:a16="http://schemas.microsoft.com/office/drawing/2014/main" id="{29E0A9B3-F3EB-0084-4220-B05B4C1169A2}"/>
                </a:ext>
              </a:extLst>
            </p:cNvPr>
            <p:cNvSpPr txBox="1"/>
            <p:nvPr/>
          </p:nvSpPr>
          <p:spPr>
            <a:xfrm>
              <a:off x="1028700" y="20955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a:t>
              </a:r>
            </a:p>
          </p:txBody>
        </p:sp>
      </p:grpSp>
      <p:grpSp>
        <p:nvGrpSpPr>
          <p:cNvPr id="8" name="Group 7">
            <a:extLst>
              <a:ext uri="{FF2B5EF4-FFF2-40B4-BE49-F238E27FC236}">
                <a16:creationId xmlns:a16="http://schemas.microsoft.com/office/drawing/2014/main" id="{FEB9FD7D-D8FE-F8B5-39C5-9999DD1624AB}"/>
              </a:ext>
            </a:extLst>
          </p:cNvPr>
          <p:cNvGrpSpPr/>
          <p:nvPr/>
        </p:nvGrpSpPr>
        <p:grpSpPr>
          <a:xfrm>
            <a:off x="1028699" y="4965862"/>
            <a:ext cx="6362699" cy="4964149"/>
            <a:chOff x="1028700" y="1653600"/>
            <a:chExt cx="6362699" cy="4964149"/>
          </a:xfrm>
        </p:grpSpPr>
        <p:sp>
          <p:nvSpPr>
            <p:cNvPr id="9" name="TextBox 8">
              <a:extLst>
                <a:ext uri="{FF2B5EF4-FFF2-40B4-BE49-F238E27FC236}">
                  <a16:creationId xmlns:a16="http://schemas.microsoft.com/office/drawing/2014/main" id="{0746484B-A119-6B24-A355-3AC04088F975}"/>
                </a:ext>
              </a:extLst>
            </p:cNvPr>
            <p:cNvSpPr txBox="1"/>
            <p:nvPr/>
          </p:nvSpPr>
          <p:spPr>
            <a:xfrm>
              <a:off x="1028700" y="2424100"/>
              <a:ext cx="6362699" cy="4193649"/>
            </a:xfrm>
            <a:prstGeom prst="rect">
              <a:avLst/>
            </a:prstGeom>
          </p:spPr>
          <p:txBody>
            <a:bodyPr wrap="square" lIns="0" tIns="0" rIns="0" bIns="0" rtlCol="0" anchor="t">
              <a:spAutoFit/>
            </a:bodyPr>
            <a:lstStyle/>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Compassionate and unpaid leave biggest differentiators, can be used as a start-point to examine differences in leave packages</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E.g., Financial &amp; Insurance Services industry low compassionate and unpaid leave but also highest annual leave compared to mean</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Job-seekers can use this approach to compare leave package across industries based on groups</a:t>
              </a:r>
            </a:p>
          </p:txBody>
        </p:sp>
        <p:sp>
          <p:nvSpPr>
            <p:cNvPr id="10" name="TextBox 11">
              <a:extLst>
                <a:ext uri="{FF2B5EF4-FFF2-40B4-BE49-F238E27FC236}">
                  <a16:creationId xmlns:a16="http://schemas.microsoft.com/office/drawing/2014/main" id="{01AC9310-3F1C-A377-73E2-619AF603B01C}"/>
                </a:ext>
              </a:extLst>
            </p:cNvPr>
            <p:cNvSpPr txBox="1"/>
            <p:nvPr/>
          </p:nvSpPr>
          <p:spPr>
            <a:xfrm>
              <a:off x="1028700" y="16536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Insights</a:t>
              </a:r>
            </a:p>
          </p:txBody>
        </p:sp>
      </p:grpSp>
      <p:grpSp>
        <p:nvGrpSpPr>
          <p:cNvPr id="16" name="Group 15">
            <a:extLst>
              <a:ext uri="{FF2B5EF4-FFF2-40B4-BE49-F238E27FC236}">
                <a16:creationId xmlns:a16="http://schemas.microsoft.com/office/drawing/2014/main" id="{9ED55BE4-F018-CDD1-D92B-67F8F5A088D4}"/>
              </a:ext>
            </a:extLst>
          </p:cNvPr>
          <p:cNvGrpSpPr/>
          <p:nvPr/>
        </p:nvGrpSpPr>
        <p:grpSpPr>
          <a:xfrm>
            <a:off x="7696200" y="8746818"/>
            <a:ext cx="10474041" cy="892482"/>
            <a:chOff x="7607558" y="8537694"/>
            <a:chExt cx="10474041" cy="892482"/>
          </a:xfrm>
        </p:grpSpPr>
        <p:pic>
          <p:nvPicPr>
            <p:cNvPr id="4" name="Picture 3">
              <a:extLst>
                <a:ext uri="{FF2B5EF4-FFF2-40B4-BE49-F238E27FC236}">
                  <a16:creationId xmlns:a16="http://schemas.microsoft.com/office/drawing/2014/main" id="{89973233-6663-8609-C5E6-C0EE25A16BF0}"/>
                </a:ext>
              </a:extLst>
            </p:cNvPr>
            <p:cNvPicPr>
              <a:picLocks noChangeAspect="1"/>
            </p:cNvPicPr>
            <p:nvPr/>
          </p:nvPicPr>
          <p:blipFill>
            <a:blip r:embed="rId5"/>
            <a:stretch>
              <a:fillRect/>
            </a:stretch>
          </p:blipFill>
          <p:spPr>
            <a:xfrm>
              <a:off x="7607558" y="8537694"/>
              <a:ext cx="10474041" cy="892482"/>
            </a:xfrm>
            <a:prstGeom prst="rect">
              <a:avLst/>
            </a:prstGeom>
            <a:ln>
              <a:solidFill>
                <a:schemeClr val="tx1"/>
              </a:solidFill>
            </a:ln>
          </p:spPr>
        </p:pic>
        <p:sp>
          <p:nvSpPr>
            <p:cNvPr id="12" name="Rounded Rectangle 11">
              <a:extLst>
                <a:ext uri="{FF2B5EF4-FFF2-40B4-BE49-F238E27FC236}">
                  <a16:creationId xmlns:a16="http://schemas.microsoft.com/office/drawing/2014/main" id="{271E9337-D88E-0ECD-8BEE-BC3CAE557A08}"/>
                </a:ext>
              </a:extLst>
            </p:cNvPr>
            <p:cNvSpPr/>
            <p:nvPr/>
          </p:nvSpPr>
          <p:spPr>
            <a:xfrm>
              <a:off x="9753600" y="8697300"/>
              <a:ext cx="914400" cy="4848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a:extLst>
                <a:ext uri="{FF2B5EF4-FFF2-40B4-BE49-F238E27FC236}">
                  <a16:creationId xmlns:a16="http://schemas.microsoft.com/office/drawing/2014/main" id="{7E9822A7-CC36-865B-1FBB-5EAB3EA09D48}"/>
                </a:ext>
              </a:extLst>
            </p:cNvPr>
            <p:cNvSpPr/>
            <p:nvPr/>
          </p:nvSpPr>
          <p:spPr>
            <a:xfrm>
              <a:off x="11811000" y="8697300"/>
              <a:ext cx="1219200" cy="4848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a:extLst>
                <a:ext uri="{FF2B5EF4-FFF2-40B4-BE49-F238E27FC236}">
                  <a16:creationId xmlns:a16="http://schemas.microsoft.com/office/drawing/2014/main" id="{270B4F40-C7C8-BC29-6708-378B3F8C60D7}"/>
                </a:ext>
              </a:extLst>
            </p:cNvPr>
            <p:cNvSpPr/>
            <p:nvPr/>
          </p:nvSpPr>
          <p:spPr>
            <a:xfrm>
              <a:off x="16002000" y="8697300"/>
              <a:ext cx="1676400" cy="4848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700715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
        <p:nvSpPr>
          <p:cNvPr id="11" name="TextBox 10">
            <a:extLst>
              <a:ext uri="{FF2B5EF4-FFF2-40B4-BE49-F238E27FC236}">
                <a16:creationId xmlns:a16="http://schemas.microsoft.com/office/drawing/2014/main" id="{55FD7343-F0AF-26BB-E58C-AA4BCE69BC8A}"/>
              </a:ext>
            </a:extLst>
          </p:cNvPr>
          <p:cNvSpPr txBox="1"/>
          <p:nvPr/>
        </p:nvSpPr>
        <p:spPr>
          <a:xfrm>
            <a:off x="1028700" y="792480"/>
            <a:ext cx="7734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FINDINGS (FLEXIBLE WORKING ARRANGEMENTS)</a:t>
            </a:r>
          </a:p>
        </p:txBody>
      </p:sp>
      <p:pic>
        <p:nvPicPr>
          <p:cNvPr id="3" name="Picture 2">
            <a:extLst>
              <a:ext uri="{FF2B5EF4-FFF2-40B4-BE49-F238E27FC236}">
                <a16:creationId xmlns:a16="http://schemas.microsoft.com/office/drawing/2014/main" id="{97B1E03A-C34C-C050-7C96-F930927C6A67}"/>
              </a:ext>
            </a:extLst>
          </p:cNvPr>
          <p:cNvPicPr>
            <a:picLocks noChangeAspect="1"/>
          </p:cNvPicPr>
          <p:nvPr/>
        </p:nvPicPr>
        <p:blipFill>
          <a:blip r:embed="rId3"/>
          <a:stretch>
            <a:fillRect/>
          </a:stretch>
        </p:blipFill>
        <p:spPr>
          <a:xfrm>
            <a:off x="7696200" y="2514489"/>
            <a:ext cx="10461600" cy="6820011"/>
          </a:xfrm>
          <a:prstGeom prst="rect">
            <a:avLst/>
          </a:prstGeom>
          <a:ln>
            <a:solidFill>
              <a:schemeClr val="tx1"/>
            </a:solidFill>
          </a:ln>
        </p:spPr>
      </p:pic>
      <p:grpSp>
        <p:nvGrpSpPr>
          <p:cNvPr id="4" name="Group 3">
            <a:extLst>
              <a:ext uri="{FF2B5EF4-FFF2-40B4-BE49-F238E27FC236}">
                <a16:creationId xmlns:a16="http://schemas.microsoft.com/office/drawing/2014/main" id="{80B359B3-B3AE-AA4C-9840-92BE2E6F5EBB}"/>
              </a:ext>
            </a:extLst>
          </p:cNvPr>
          <p:cNvGrpSpPr/>
          <p:nvPr/>
        </p:nvGrpSpPr>
        <p:grpSpPr>
          <a:xfrm>
            <a:off x="1028700" y="2095500"/>
            <a:ext cx="6362699" cy="1604254"/>
            <a:chOff x="1028700" y="2095500"/>
            <a:chExt cx="6362699" cy="1604254"/>
          </a:xfrm>
        </p:grpSpPr>
        <p:sp>
          <p:nvSpPr>
            <p:cNvPr id="5" name="TextBox 9">
              <a:extLst>
                <a:ext uri="{FF2B5EF4-FFF2-40B4-BE49-F238E27FC236}">
                  <a16:creationId xmlns:a16="http://schemas.microsoft.com/office/drawing/2014/main" id="{4CC25CAB-7151-1C73-BC47-100DA5D6235F}"/>
                </a:ext>
              </a:extLst>
            </p:cNvPr>
            <p:cNvSpPr txBox="1"/>
            <p:nvPr/>
          </p:nvSpPr>
          <p:spPr>
            <a:xfrm>
              <a:off x="1028700" y="2866000"/>
              <a:ext cx="6362699" cy="833754"/>
            </a:xfrm>
            <a:prstGeom prst="rect">
              <a:avLst/>
            </a:prstGeom>
          </p:spPr>
          <p:txBody>
            <a:bodyPr wrap="square" lIns="0" tIns="0" rIns="0" bIns="0" rtlCol="0" anchor="t">
              <a:spAutoFit/>
            </a:bodyPr>
            <a:lstStyle/>
            <a:p>
              <a:pPr marL="7938" lvl="1" algn="just">
                <a:lnSpc>
                  <a:spcPts val="3359"/>
                </a:lnSpc>
                <a:spcAft>
                  <a:spcPts val="1200"/>
                </a:spcAft>
              </a:pPr>
              <a:r>
                <a:rPr lang="en-US" sz="2400" spc="-48" dirty="0">
                  <a:solidFill>
                    <a:srgbClr val="36211B"/>
                  </a:solidFill>
                  <a:latin typeface="Public Sans Thin"/>
                  <a:ea typeface="Public Sans Thin"/>
                  <a:cs typeface="Public Sans Thin"/>
                  <a:sym typeface="Public Sans Thin"/>
                </a:rPr>
                <a:t>Comparison of FWAs across industries to determine industries with greatest flexibility </a:t>
              </a:r>
            </a:p>
          </p:txBody>
        </p:sp>
        <p:sp>
          <p:nvSpPr>
            <p:cNvPr id="6" name="TextBox 11">
              <a:extLst>
                <a:ext uri="{FF2B5EF4-FFF2-40B4-BE49-F238E27FC236}">
                  <a16:creationId xmlns:a16="http://schemas.microsoft.com/office/drawing/2014/main" id="{10C3D801-7D65-3C90-E413-611CBB06EFEC}"/>
                </a:ext>
              </a:extLst>
            </p:cNvPr>
            <p:cNvSpPr txBox="1"/>
            <p:nvPr/>
          </p:nvSpPr>
          <p:spPr>
            <a:xfrm>
              <a:off x="1028700" y="20955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a:t>
              </a:r>
            </a:p>
          </p:txBody>
        </p:sp>
      </p:grpSp>
      <p:grpSp>
        <p:nvGrpSpPr>
          <p:cNvPr id="7" name="Group 6">
            <a:extLst>
              <a:ext uri="{FF2B5EF4-FFF2-40B4-BE49-F238E27FC236}">
                <a16:creationId xmlns:a16="http://schemas.microsoft.com/office/drawing/2014/main" id="{C6EC3B70-AAB2-3185-7FEC-1875FCED0F86}"/>
              </a:ext>
            </a:extLst>
          </p:cNvPr>
          <p:cNvGrpSpPr/>
          <p:nvPr/>
        </p:nvGrpSpPr>
        <p:grpSpPr>
          <a:xfrm>
            <a:off x="1028699" y="4000500"/>
            <a:ext cx="6362699" cy="5118037"/>
            <a:chOff x="1028700" y="1653600"/>
            <a:chExt cx="6362699" cy="5118037"/>
          </a:xfrm>
        </p:grpSpPr>
        <p:sp>
          <p:nvSpPr>
            <p:cNvPr id="8" name="TextBox 7">
              <a:extLst>
                <a:ext uri="{FF2B5EF4-FFF2-40B4-BE49-F238E27FC236}">
                  <a16:creationId xmlns:a16="http://schemas.microsoft.com/office/drawing/2014/main" id="{D839AF3C-94D6-EB99-E9D3-A5765EE5CF50}"/>
                </a:ext>
              </a:extLst>
            </p:cNvPr>
            <p:cNvSpPr txBox="1"/>
            <p:nvPr/>
          </p:nvSpPr>
          <p:spPr>
            <a:xfrm>
              <a:off x="1028700" y="2424100"/>
              <a:ext cx="6362699" cy="4347537"/>
            </a:xfrm>
            <a:prstGeom prst="rect">
              <a:avLst/>
            </a:prstGeom>
          </p:spPr>
          <p:txBody>
            <a:bodyPr wrap="square" lIns="0" tIns="0" rIns="0" bIns="0" rtlCol="0" anchor="t">
              <a:spAutoFit/>
            </a:bodyPr>
            <a:lstStyle/>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Most companies in Singapore offer WFH</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Compressed work week not yet the norm, with full-time home-working and job-sharing being rare across all industries</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Part-time work prevalent in Services sector</a:t>
              </a:r>
            </a:p>
            <a:p>
              <a:pPr marL="350838" lvl="1" indent="-342900" algn="just">
                <a:lnSpc>
                  <a:spcPts val="3359"/>
                </a:lnSpc>
                <a:spcAft>
                  <a:spcPts val="1200"/>
                </a:spcAft>
                <a:buFont typeface="Arial" panose="020B0604020202020204" pitchFamily="34" charset="0"/>
                <a:buChar char="•"/>
              </a:pPr>
              <a:r>
                <a:rPr lang="en-US" sz="2400" spc="-48" dirty="0">
                  <a:solidFill>
                    <a:srgbClr val="36211B"/>
                  </a:solidFill>
                  <a:latin typeface="Public Sans Thin"/>
                  <a:ea typeface="Public Sans Thin"/>
                  <a:cs typeface="Public Sans Thin"/>
                  <a:sym typeface="Public Sans Thin"/>
                </a:rPr>
                <a:t>Staggered hours and tele-work (remote working) considerably higher in tertiary industries such as IT, Financial and Insurance Services, Electronic &amp; Computer Products</a:t>
              </a:r>
            </a:p>
          </p:txBody>
        </p:sp>
        <p:sp>
          <p:nvSpPr>
            <p:cNvPr id="9" name="TextBox 11">
              <a:extLst>
                <a:ext uri="{FF2B5EF4-FFF2-40B4-BE49-F238E27FC236}">
                  <a16:creationId xmlns:a16="http://schemas.microsoft.com/office/drawing/2014/main" id="{C4A8E638-04AE-7AD2-F72C-5F59E9BFC7DD}"/>
                </a:ext>
              </a:extLst>
            </p:cNvPr>
            <p:cNvSpPr txBox="1"/>
            <p:nvPr/>
          </p:nvSpPr>
          <p:spPr>
            <a:xfrm>
              <a:off x="1028700" y="16536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Insights</a:t>
              </a:r>
            </a:p>
          </p:txBody>
        </p:sp>
      </p:grpSp>
    </p:spTree>
    <p:extLst>
      <p:ext uri="{BB962C8B-B14F-4D97-AF65-F5344CB8AC3E}">
        <p14:creationId xmlns:p14="http://schemas.microsoft.com/office/powerpoint/2010/main" val="2488031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3" name="TextBox 3"/>
          <p:cNvSpPr txBox="1"/>
          <p:nvPr/>
        </p:nvSpPr>
        <p:spPr>
          <a:xfrm>
            <a:off x="1028700" y="792480"/>
            <a:ext cx="3710767" cy="397738"/>
          </a:xfrm>
          <a:prstGeom prst="rect">
            <a:avLst/>
          </a:prstGeom>
        </p:spPr>
        <p:txBody>
          <a:bodyPr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KEY TAKEAWAYS</a:t>
            </a:r>
          </a:p>
        </p:txBody>
      </p:sp>
      <p:grpSp>
        <p:nvGrpSpPr>
          <p:cNvPr id="20" name="Group 19">
            <a:extLst>
              <a:ext uri="{FF2B5EF4-FFF2-40B4-BE49-F238E27FC236}">
                <a16:creationId xmlns:a16="http://schemas.microsoft.com/office/drawing/2014/main" id="{1AFE562B-A3A7-B193-B0FB-DC47358308C5}"/>
              </a:ext>
            </a:extLst>
          </p:cNvPr>
          <p:cNvGrpSpPr/>
          <p:nvPr/>
        </p:nvGrpSpPr>
        <p:grpSpPr>
          <a:xfrm>
            <a:off x="825060" y="2705100"/>
            <a:ext cx="16637881" cy="4965650"/>
            <a:chOff x="1028699" y="2705100"/>
            <a:chExt cx="16637881" cy="4965650"/>
          </a:xfrm>
        </p:grpSpPr>
        <p:grpSp>
          <p:nvGrpSpPr>
            <p:cNvPr id="19" name="Group 18">
              <a:extLst>
                <a:ext uri="{FF2B5EF4-FFF2-40B4-BE49-F238E27FC236}">
                  <a16:creationId xmlns:a16="http://schemas.microsoft.com/office/drawing/2014/main" id="{0FF54879-8354-E424-1033-EAF62859A3D6}"/>
                </a:ext>
              </a:extLst>
            </p:cNvPr>
            <p:cNvGrpSpPr/>
            <p:nvPr/>
          </p:nvGrpSpPr>
          <p:grpSpPr>
            <a:xfrm>
              <a:off x="1028699" y="2705100"/>
              <a:ext cx="4477276" cy="4965650"/>
              <a:chOff x="1028699" y="2705100"/>
              <a:chExt cx="4477276" cy="4965650"/>
            </a:xfrm>
          </p:grpSpPr>
          <p:sp>
            <p:nvSpPr>
              <p:cNvPr id="8" name="TextBox 8"/>
              <p:cNvSpPr txBox="1"/>
              <p:nvPr/>
            </p:nvSpPr>
            <p:spPr>
              <a:xfrm>
                <a:off x="1028699" y="5964962"/>
                <a:ext cx="4477275" cy="1705788"/>
              </a:xfrm>
              <a:prstGeom prst="rect">
                <a:avLst/>
              </a:prstGeom>
            </p:spPr>
            <p:txBody>
              <a:bodyPr lIns="0" tIns="0" rIns="0" bIns="0" rtlCol="0" anchor="t">
                <a:spAutoFit/>
              </a:bodyPr>
              <a:lstStyle/>
              <a:p>
                <a:pPr algn="just">
                  <a:lnSpc>
                    <a:spcPts val="3359"/>
                  </a:lnSpc>
                </a:pPr>
                <a:r>
                  <a:rPr lang="en-US" sz="2400" spc="-48" dirty="0">
                    <a:solidFill>
                      <a:srgbClr val="36211B"/>
                    </a:solidFill>
                    <a:latin typeface="Public Sans Thin"/>
                    <a:ea typeface="Public Sans Thin"/>
                    <a:cs typeface="Public Sans Thin"/>
                    <a:sym typeface="Public Sans Thin"/>
                  </a:rPr>
                  <a:t>Despite concerns and fears, data shows Singapore’s job market outperforms other countries (things could be worse)</a:t>
                </a:r>
              </a:p>
            </p:txBody>
          </p:sp>
          <p:grpSp>
            <p:nvGrpSpPr>
              <p:cNvPr id="4" name="Group 3">
                <a:extLst>
                  <a:ext uri="{FF2B5EF4-FFF2-40B4-BE49-F238E27FC236}">
                    <a16:creationId xmlns:a16="http://schemas.microsoft.com/office/drawing/2014/main" id="{4B7AFDC5-719A-8A1F-56EB-97F95E5E6D89}"/>
                  </a:ext>
                </a:extLst>
              </p:cNvPr>
              <p:cNvGrpSpPr/>
              <p:nvPr/>
            </p:nvGrpSpPr>
            <p:grpSpPr>
              <a:xfrm>
                <a:off x="1028700" y="2705100"/>
                <a:ext cx="4477275" cy="2592708"/>
                <a:chOff x="1028700" y="2705100"/>
                <a:chExt cx="4477275" cy="2592708"/>
              </a:xfrm>
            </p:grpSpPr>
            <p:sp>
              <p:nvSpPr>
                <p:cNvPr id="7" name="TextBox 7"/>
                <p:cNvSpPr txBox="1"/>
                <p:nvPr/>
              </p:nvSpPr>
              <p:spPr>
                <a:xfrm>
                  <a:off x="1028700" y="3420114"/>
                  <a:ext cx="4477275" cy="1877694"/>
                </a:xfrm>
                <a:prstGeom prst="rect">
                  <a:avLst/>
                </a:prstGeom>
              </p:spPr>
              <p:txBody>
                <a:bodyPr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Singapore is doing well compared to other countries</a:t>
                  </a:r>
                </a:p>
              </p:txBody>
            </p:sp>
            <p:sp>
              <p:nvSpPr>
                <p:cNvPr id="13" name="TextBox 13"/>
                <p:cNvSpPr txBox="1"/>
                <p:nvPr/>
              </p:nvSpPr>
              <p:spPr>
                <a:xfrm>
                  <a:off x="1028700" y="2705100"/>
                  <a:ext cx="398364" cy="416011"/>
                </a:xfrm>
                <a:prstGeom prst="rect">
                  <a:avLst/>
                </a:prstGeom>
              </p:spPr>
              <p:txBody>
                <a:bodyPr lIns="0" tIns="0" rIns="0" bIns="0" rtlCol="0" anchor="t">
                  <a:spAutoFit/>
                </a:bodyPr>
                <a:lstStyle/>
                <a:p>
                  <a:pPr algn="l">
                    <a:lnSpc>
                      <a:spcPts val="3359"/>
                    </a:lnSpc>
                  </a:pPr>
                  <a:r>
                    <a:rPr lang="en-US" sz="2800" spc="-96" dirty="0">
                      <a:solidFill>
                        <a:srgbClr val="36211B"/>
                      </a:solidFill>
                      <a:latin typeface="Fraunces Light"/>
                      <a:ea typeface="Fraunces Light"/>
                      <a:cs typeface="Fraunces Light"/>
                      <a:sym typeface="Fraunces Light"/>
                    </a:rPr>
                    <a:t>1</a:t>
                  </a:r>
                </a:p>
              </p:txBody>
            </p:sp>
          </p:grpSp>
        </p:grpSp>
        <p:grpSp>
          <p:nvGrpSpPr>
            <p:cNvPr id="18" name="Group 17">
              <a:extLst>
                <a:ext uri="{FF2B5EF4-FFF2-40B4-BE49-F238E27FC236}">
                  <a16:creationId xmlns:a16="http://schemas.microsoft.com/office/drawing/2014/main" id="{8A6FEE00-B619-3A72-CA97-B4A829AC97B2}"/>
                </a:ext>
              </a:extLst>
            </p:cNvPr>
            <p:cNvGrpSpPr/>
            <p:nvPr/>
          </p:nvGrpSpPr>
          <p:grpSpPr>
            <a:xfrm>
              <a:off x="6701722" y="2705100"/>
              <a:ext cx="4884555" cy="4965650"/>
              <a:chOff x="6701722" y="2705100"/>
              <a:chExt cx="4884555" cy="4965650"/>
            </a:xfrm>
          </p:grpSpPr>
          <p:sp>
            <p:nvSpPr>
              <p:cNvPr id="10" name="TextBox 10"/>
              <p:cNvSpPr txBox="1"/>
              <p:nvPr/>
            </p:nvSpPr>
            <p:spPr>
              <a:xfrm>
                <a:off x="6900904" y="5964962"/>
                <a:ext cx="4477275" cy="1705788"/>
              </a:xfrm>
              <a:prstGeom prst="rect">
                <a:avLst/>
              </a:prstGeom>
            </p:spPr>
            <p:txBody>
              <a:bodyPr lIns="0" tIns="0" rIns="0" bIns="0" rtlCol="0" anchor="t">
                <a:spAutoFit/>
              </a:bodyPr>
              <a:lstStyle/>
              <a:p>
                <a:pPr algn="just">
                  <a:lnSpc>
                    <a:spcPts val="3359"/>
                  </a:lnSpc>
                </a:pPr>
                <a:r>
                  <a:rPr lang="en-US" sz="2400" spc="-48" dirty="0">
                    <a:solidFill>
                      <a:srgbClr val="36211B"/>
                    </a:solidFill>
                    <a:latin typeface="Public Sans Thin"/>
                    <a:ea typeface="Public Sans Thin"/>
                    <a:cs typeface="Public Sans Thin"/>
                    <a:sym typeface="Public Sans Thin"/>
                  </a:rPr>
                  <a:t>In a tight job market, job-seekers should </a:t>
                </a:r>
                <a:r>
                  <a:rPr lang="en-US" sz="2400" spc="-48" dirty="0" err="1">
                    <a:solidFill>
                      <a:srgbClr val="36211B"/>
                    </a:solidFill>
                    <a:latin typeface="Public Sans Thin"/>
                    <a:ea typeface="Public Sans Thin"/>
                    <a:cs typeface="Public Sans Thin"/>
                    <a:sym typeface="Public Sans Thin"/>
                  </a:rPr>
                  <a:t>prioritise</a:t>
                </a:r>
                <a:r>
                  <a:rPr lang="en-US" sz="2400" spc="-48" dirty="0">
                    <a:solidFill>
                      <a:srgbClr val="36211B"/>
                    </a:solidFill>
                    <a:latin typeface="Public Sans Thin"/>
                    <a:ea typeface="Public Sans Thin"/>
                    <a:cs typeface="Public Sans Thin"/>
                    <a:sym typeface="Public Sans Thin"/>
                  </a:rPr>
                  <a:t> job security and be ready to seize opportunities when conditions improve</a:t>
                </a:r>
              </a:p>
            </p:txBody>
          </p:sp>
          <p:grpSp>
            <p:nvGrpSpPr>
              <p:cNvPr id="6" name="Group 5">
                <a:extLst>
                  <a:ext uri="{FF2B5EF4-FFF2-40B4-BE49-F238E27FC236}">
                    <a16:creationId xmlns:a16="http://schemas.microsoft.com/office/drawing/2014/main" id="{E7B357BF-D51A-760E-8EFA-E4A8C8DBD271}"/>
                  </a:ext>
                </a:extLst>
              </p:cNvPr>
              <p:cNvGrpSpPr/>
              <p:nvPr/>
            </p:nvGrpSpPr>
            <p:grpSpPr>
              <a:xfrm>
                <a:off x="6701722" y="2705100"/>
                <a:ext cx="4884555" cy="2592708"/>
                <a:chOff x="6926445" y="2705100"/>
                <a:chExt cx="4884555" cy="2592708"/>
              </a:xfrm>
            </p:grpSpPr>
            <p:sp>
              <p:nvSpPr>
                <p:cNvPr id="9" name="TextBox 9"/>
                <p:cNvSpPr txBox="1"/>
                <p:nvPr/>
              </p:nvSpPr>
              <p:spPr>
                <a:xfrm>
                  <a:off x="6926445" y="3420114"/>
                  <a:ext cx="4884555" cy="1877694"/>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Job-seekers must balance job security and satisfaction expectations</a:t>
                  </a:r>
                </a:p>
              </p:txBody>
            </p:sp>
            <p:sp>
              <p:nvSpPr>
                <p:cNvPr id="14" name="TextBox 14"/>
                <p:cNvSpPr txBox="1"/>
                <p:nvPr/>
              </p:nvSpPr>
              <p:spPr>
                <a:xfrm>
                  <a:off x="6926445" y="2705100"/>
                  <a:ext cx="398364" cy="416011"/>
                </a:xfrm>
                <a:prstGeom prst="rect">
                  <a:avLst/>
                </a:prstGeom>
              </p:spPr>
              <p:txBody>
                <a:bodyPr lIns="0" tIns="0" rIns="0" bIns="0" rtlCol="0" anchor="t">
                  <a:spAutoFit/>
                </a:bodyPr>
                <a:lstStyle/>
                <a:p>
                  <a:pPr algn="l">
                    <a:lnSpc>
                      <a:spcPts val="3359"/>
                    </a:lnSpc>
                  </a:pPr>
                  <a:r>
                    <a:rPr lang="en-US" sz="2800" spc="-96" dirty="0">
                      <a:solidFill>
                        <a:srgbClr val="36211B"/>
                      </a:solidFill>
                      <a:latin typeface="Fraunces Light"/>
                      <a:ea typeface="Fraunces Light"/>
                      <a:cs typeface="Fraunces Light"/>
                      <a:sym typeface="Fraunces Light"/>
                    </a:rPr>
                    <a:t>2</a:t>
                  </a:r>
                </a:p>
              </p:txBody>
            </p:sp>
          </p:grpSp>
        </p:grpSp>
        <p:grpSp>
          <p:nvGrpSpPr>
            <p:cNvPr id="17" name="Group 16">
              <a:extLst>
                <a:ext uri="{FF2B5EF4-FFF2-40B4-BE49-F238E27FC236}">
                  <a16:creationId xmlns:a16="http://schemas.microsoft.com/office/drawing/2014/main" id="{F37213C3-1B8A-E64B-CEAB-8221B083A18B}"/>
                </a:ext>
              </a:extLst>
            </p:cNvPr>
            <p:cNvGrpSpPr/>
            <p:nvPr/>
          </p:nvGrpSpPr>
          <p:grpSpPr>
            <a:xfrm>
              <a:off x="12782025" y="2705100"/>
              <a:ext cx="4884555" cy="4529633"/>
              <a:chOff x="12782025" y="2705100"/>
              <a:chExt cx="4884555" cy="4529633"/>
            </a:xfrm>
          </p:grpSpPr>
          <p:sp>
            <p:nvSpPr>
              <p:cNvPr id="12" name="TextBox 12"/>
              <p:cNvSpPr txBox="1"/>
              <p:nvPr/>
            </p:nvSpPr>
            <p:spPr>
              <a:xfrm>
                <a:off x="12782026" y="5964962"/>
                <a:ext cx="4477275" cy="1269771"/>
              </a:xfrm>
              <a:prstGeom prst="rect">
                <a:avLst/>
              </a:prstGeom>
            </p:spPr>
            <p:txBody>
              <a:bodyPr lIns="0" tIns="0" rIns="0" bIns="0" rtlCol="0" anchor="t">
                <a:spAutoFit/>
              </a:bodyPr>
              <a:lstStyle/>
              <a:p>
                <a:pPr algn="just">
                  <a:lnSpc>
                    <a:spcPts val="3359"/>
                  </a:lnSpc>
                </a:pPr>
                <a:r>
                  <a:rPr lang="en-US" sz="2400" spc="-48" dirty="0">
                    <a:solidFill>
                      <a:srgbClr val="36211B"/>
                    </a:solidFill>
                    <a:latin typeface="Public Sans Thin"/>
                    <a:ea typeface="Public Sans Thin"/>
                    <a:cs typeface="Public Sans Thin"/>
                    <a:sym typeface="Public Sans Thin"/>
                  </a:rPr>
                  <a:t>2</a:t>
                </a:r>
                <a:r>
                  <a:rPr lang="en-US" sz="2400" spc="-48" baseline="30000" dirty="0">
                    <a:solidFill>
                      <a:srgbClr val="36211B"/>
                    </a:solidFill>
                    <a:latin typeface="Public Sans Thin"/>
                    <a:ea typeface="Public Sans Thin"/>
                    <a:cs typeface="Public Sans Thin"/>
                    <a:sym typeface="Public Sans Thin"/>
                  </a:rPr>
                  <a:t>nd</a:t>
                </a:r>
                <a:r>
                  <a:rPr lang="en-US" sz="2400" spc="-48" dirty="0">
                    <a:solidFill>
                      <a:srgbClr val="36211B"/>
                    </a:solidFill>
                    <a:latin typeface="Public Sans Thin"/>
                    <a:ea typeface="Public Sans Thin"/>
                    <a:cs typeface="Public Sans Thin"/>
                    <a:sym typeface="Public Sans Thin"/>
                  </a:rPr>
                  <a:t> highest retrenchment levels in 2023, little resignations and thin recruitment opportunities </a:t>
                </a:r>
                <a:r>
                  <a:rPr lang="en-US" sz="2400" spc="-48" dirty="0">
                    <a:solidFill>
                      <a:srgbClr val="36211B"/>
                    </a:solidFill>
                    <a:latin typeface="Public Sans Thin"/>
                    <a:ea typeface="Public Sans Thin"/>
                    <a:cs typeface="Public Sans Thin"/>
                    <a:sym typeface="Wingdings" pitchFamily="2" charset="2"/>
                  </a:rPr>
                  <a:t></a:t>
                </a:r>
                <a:endParaRPr lang="en-US" sz="2400" spc="-48" dirty="0">
                  <a:solidFill>
                    <a:srgbClr val="36211B"/>
                  </a:solidFill>
                  <a:latin typeface="Public Sans Thin"/>
                  <a:ea typeface="Public Sans Thin"/>
                  <a:cs typeface="Public Sans Thin"/>
                  <a:sym typeface="Public Sans Thin"/>
                </a:endParaRPr>
              </a:p>
            </p:txBody>
          </p:sp>
          <p:grpSp>
            <p:nvGrpSpPr>
              <p:cNvPr id="16" name="Group 15">
                <a:extLst>
                  <a:ext uri="{FF2B5EF4-FFF2-40B4-BE49-F238E27FC236}">
                    <a16:creationId xmlns:a16="http://schemas.microsoft.com/office/drawing/2014/main" id="{DEF21F97-4010-0603-D9FE-DEEFCB19299B}"/>
                  </a:ext>
                </a:extLst>
              </p:cNvPr>
              <p:cNvGrpSpPr/>
              <p:nvPr/>
            </p:nvGrpSpPr>
            <p:grpSpPr>
              <a:xfrm>
                <a:off x="12782025" y="2705100"/>
                <a:ext cx="4884555" cy="2592708"/>
                <a:chOff x="12782025" y="2705100"/>
                <a:chExt cx="4884555" cy="2592708"/>
              </a:xfrm>
            </p:grpSpPr>
            <p:sp>
              <p:nvSpPr>
                <p:cNvPr id="11" name="TextBox 11"/>
                <p:cNvSpPr txBox="1"/>
                <p:nvPr/>
              </p:nvSpPr>
              <p:spPr>
                <a:xfrm>
                  <a:off x="12782025" y="3420114"/>
                  <a:ext cx="4884555" cy="1877694"/>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IT sector (us) probably not doing very well, benefits are good though</a:t>
                  </a:r>
                </a:p>
              </p:txBody>
            </p:sp>
            <p:sp>
              <p:nvSpPr>
                <p:cNvPr id="15" name="TextBox 15"/>
                <p:cNvSpPr txBox="1"/>
                <p:nvPr/>
              </p:nvSpPr>
              <p:spPr>
                <a:xfrm>
                  <a:off x="12782025" y="2705100"/>
                  <a:ext cx="398364" cy="416011"/>
                </a:xfrm>
                <a:prstGeom prst="rect">
                  <a:avLst/>
                </a:prstGeom>
              </p:spPr>
              <p:txBody>
                <a:bodyPr lIns="0" tIns="0" rIns="0" bIns="0" rtlCol="0" anchor="t">
                  <a:spAutoFit/>
                </a:bodyPr>
                <a:lstStyle/>
                <a:p>
                  <a:pPr algn="l">
                    <a:lnSpc>
                      <a:spcPts val="3359"/>
                    </a:lnSpc>
                  </a:pPr>
                  <a:r>
                    <a:rPr lang="en-US" sz="2800" spc="-96" dirty="0">
                      <a:solidFill>
                        <a:srgbClr val="36211B"/>
                      </a:solidFill>
                      <a:latin typeface="Fraunces Light"/>
                      <a:ea typeface="Fraunces Light"/>
                      <a:cs typeface="Fraunces Light"/>
                      <a:sym typeface="Fraunces Light"/>
                    </a:rPr>
                    <a:t>3</a:t>
                  </a: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D5BC94-02B2-B830-765E-14061AB3F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935" y="229942"/>
            <a:ext cx="7772400" cy="10057058"/>
          </a:xfrm>
          <a:prstGeom prst="rect">
            <a:avLst/>
          </a:prstGeom>
        </p:spPr>
      </p:pic>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4"/>
            <a:stretch>
              <a:fillRect t="-1531929" b="-1102351"/>
            </a:stretch>
          </a:blipFill>
        </p:spPr>
      </p:sp>
      <p:sp>
        <p:nvSpPr>
          <p:cNvPr id="5" name="TextBox 5"/>
          <p:cNvSpPr txBox="1"/>
          <p:nvPr/>
        </p:nvSpPr>
        <p:spPr>
          <a:xfrm>
            <a:off x="1028700" y="792480"/>
            <a:ext cx="3710767" cy="397738"/>
          </a:xfrm>
          <a:prstGeom prst="rect">
            <a:avLst/>
          </a:prstGeom>
        </p:spPr>
        <p:txBody>
          <a:bodyPr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CONCLUSION</a:t>
            </a:r>
          </a:p>
        </p:txBody>
      </p:sp>
      <p:sp>
        <p:nvSpPr>
          <p:cNvPr id="10" name="TextBox 7">
            <a:extLst>
              <a:ext uri="{FF2B5EF4-FFF2-40B4-BE49-F238E27FC236}">
                <a16:creationId xmlns:a16="http://schemas.microsoft.com/office/drawing/2014/main" id="{953C9BC0-751B-AAFF-6C5D-F889C5EAA36E}"/>
              </a:ext>
            </a:extLst>
          </p:cNvPr>
          <p:cNvSpPr txBox="1"/>
          <p:nvPr/>
        </p:nvSpPr>
        <p:spPr>
          <a:xfrm>
            <a:off x="1028701" y="1741170"/>
            <a:ext cx="9016860" cy="1094740"/>
          </a:xfrm>
          <a:prstGeom prst="rect">
            <a:avLst/>
          </a:prstGeom>
        </p:spPr>
        <p:txBody>
          <a:bodyPr wrap="square" lIns="0" tIns="0" rIns="0" bIns="0" rtlCol="0" anchor="t">
            <a:spAutoFit/>
          </a:bodyPr>
          <a:lstStyle/>
          <a:p>
            <a:pPr algn="l">
              <a:lnSpc>
                <a:spcPts val="8959"/>
              </a:lnSpc>
            </a:pPr>
            <a:r>
              <a:rPr lang="en-US" sz="6399" spc="-255" dirty="0">
                <a:solidFill>
                  <a:srgbClr val="36211B"/>
                </a:solidFill>
                <a:latin typeface="Fraunces Light Italics"/>
                <a:ea typeface="Fraunces Light Italics"/>
                <a:cs typeface="Fraunces Light Italics"/>
                <a:sym typeface="Fraunces Light Italics"/>
              </a:rPr>
              <a:t>What Now?</a:t>
            </a:r>
          </a:p>
        </p:txBody>
      </p:sp>
      <p:sp>
        <p:nvSpPr>
          <p:cNvPr id="11" name="TextBox 8">
            <a:extLst>
              <a:ext uri="{FF2B5EF4-FFF2-40B4-BE49-F238E27FC236}">
                <a16:creationId xmlns:a16="http://schemas.microsoft.com/office/drawing/2014/main" id="{EC095FD8-59C8-92CE-BE7F-1652256ED52B}"/>
              </a:ext>
            </a:extLst>
          </p:cNvPr>
          <p:cNvSpPr txBox="1"/>
          <p:nvPr/>
        </p:nvSpPr>
        <p:spPr>
          <a:xfrm>
            <a:off x="1028700" y="3256932"/>
            <a:ext cx="8343900" cy="4321889"/>
          </a:xfrm>
          <a:prstGeom prst="rect">
            <a:avLst/>
          </a:prstGeom>
        </p:spPr>
        <p:txBody>
          <a:bodyPr wrap="square" lIns="0" tIns="0" rIns="0" bIns="0" rtlCol="0" anchor="t">
            <a:spAutoFit/>
          </a:bodyPr>
          <a:lstStyle/>
          <a:p>
            <a:pPr algn="just">
              <a:lnSpc>
                <a:spcPts val="3359"/>
              </a:lnSpc>
            </a:pPr>
            <a:r>
              <a:rPr lang="en-US" sz="2400" spc="-48" dirty="0">
                <a:solidFill>
                  <a:srgbClr val="36211B"/>
                </a:solidFill>
                <a:latin typeface="Public Sans Thin"/>
                <a:ea typeface="Public Sans Thin"/>
                <a:cs typeface="Public Sans Thin"/>
                <a:sym typeface="Public Sans Thin"/>
              </a:rPr>
              <a:t>Despite economic challenges, Singapore’s job market demonstrates resilience and performs well compared to other countries. While the pursuit of job benefits is important, job-seekers need to carefully and strategically balance with job security in both the short and long-term.</a:t>
            </a:r>
          </a:p>
          <a:p>
            <a:pPr algn="just">
              <a:lnSpc>
                <a:spcPts val="3359"/>
              </a:lnSpc>
            </a:pPr>
            <a:endParaRPr lang="en-US" sz="2400" spc="-48" dirty="0">
              <a:solidFill>
                <a:srgbClr val="36211B"/>
              </a:solidFill>
              <a:latin typeface="Public Sans Thin"/>
              <a:ea typeface="Public Sans Thin"/>
              <a:cs typeface="Public Sans Thin"/>
              <a:sym typeface="Public Sans Thin"/>
            </a:endParaRPr>
          </a:p>
          <a:p>
            <a:pPr algn="just">
              <a:lnSpc>
                <a:spcPts val="3359"/>
              </a:lnSpc>
            </a:pPr>
            <a:r>
              <a:rPr lang="en-US" sz="2400" spc="-48" dirty="0">
                <a:solidFill>
                  <a:srgbClr val="36211B"/>
                </a:solidFill>
                <a:latin typeface="Public Sans Thin"/>
                <a:ea typeface="Public Sans Thin"/>
                <a:cs typeface="Public Sans Thin"/>
                <a:sym typeface="Public Sans Thin"/>
              </a:rPr>
              <a:t>While the </a:t>
            </a:r>
            <a:r>
              <a:rPr lang="en-US" sz="2400" spc="-48" dirty="0" err="1">
                <a:solidFill>
                  <a:srgbClr val="36211B"/>
                </a:solidFill>
                <a:latin typeface="Public Sans Thin"/>
                <a:ea typeface="Public Sans Thin"/>
                <a:cs typeface="Public Sans Thin"/>
                <a:sym typeface="Public Sans Thin"/>
              </a:rPr>
              <a:t>labour</a:t>
            </a:r>
            <a:r>
              <a:rPr lang="en-US" sz="2400" spc="-48" dirty="0">
                <a:solidFill>
                  <a:srgbClr val="36211B"/>
                </a:solidFill>
                <a:latin typeface="Public Sans Thin"/>
                <a:ea typeface="Public Sans Thin"/>
                <a:cs typeface="Public Sans Thin"/>
                <a:sym typeface="Public Sans Thin"/>
              </a:rPr>
              <a:t> market within Singapore may be tight now, the potential for growth opportunities exists. Staying adaptable and prepared will be crucial for capitalising on future opportunities when markets recover and rebound.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6E3"/>
        </a:solidFill>
        <a:effectLst/>
      </p:bgPr>
    </p:bg>
    <p:spTree>
      <p:nvGrpSpPr>
        <p:cNvPr id="1" name=""/>
        <p:cNvGrpSpPr/>
        <p:nvPr/>
      </p:nvGrpSpPr>
      <p:grpSpPr>
        <a:xfrm>
          <a:off x="0" y="0"/>
          <a:ext cx="0" cy="0"/>
          <a:chOff x="0" y="0"/>
          <a:chExt cx="0" cy="0"/>
        </a:xfrm>
      </p:grpSpPr>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pic>
        <p:nvPicPr>
          <p:cNvPr id="12" name="Picture 11">
            <a:extLst>
              <a:ext uri="{FF2B5EF4-FFF2-40B4-BE49-F238E27FC236}">
                <a16:creationId xmlns:a16="http://schemas.microsoft.com/office/drawing/2014/main" id="{24B56188-0066-72B2-AE31-022E68202A5E}"/>
              </a:ext>
            </a:extLst>
          </p:cNvPr>
          <p:cNvPicPr>
            <a:picLocks noChangeAspect="1"/>
          </p:cNvPicPr>
          <p:nvPr/>
        </p:nvPicPr>
        <p:blipFill>
          <a:blip r:embed="rId3"/>
          <a:stretch>
            <a:fillRect/>
          </a:stretch>
        </p:blipFill>
        <p:spPr>
          <a:xfrm>
            <a:off x="990600" y="3763518"/>
            <a:ext cx="7772400" cy="2869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E93D97D9-BDD9-6EAE-65B8-6DD9809E0AAE}"/>
              </a:ext>
            </a:extLst>
          </p:cNvPr>
          <p:cNvPicPr>
            <a:picLocks noChangeAspect="1"/>
          </p:cNvPicPr>
          <p:nvPr/>
        </p:nvPicPr>
        <p:blipFill>
          <a:blip r:embed="rId4"/>
          <a:stretch>
            <a:fillRect/>
          </a:stretch>
        </p:blipFill>
        <p:spPr>
          <a:xfrm>
            <a:off x="9372600" y="5448300"/>
            <a:ext cx="7772400" cy="34806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AB632C5C-09D9-F628-4587-A83EBF57BEC4}"/>
              </a:ext>
            </a:extLst>
          </p:cNvPr>
          <p:cNvPicPr>
            <a:picLocks noChangeAspect="1"/>
          </p:cNvPicPr>
          <p:nvPr/>
        </p:nvPicPr>
        <p:blipFill>
          <a:blip r:embed="rId5"/>
          <a:stretch>
            <a:fillRect/>
          </a:stretch>
        </p:blipFill>
        <p:spPr>
          <a:xfrm>
            <a:off x="9552434" y="1409700"/>
            <a:ext cx="7772400" cy="31372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07C92905-2F9B-9681-9BE1-4F8D2EB1A165}"/>
              </a:ext>
            </a:extLst>
          </p:cNvPr>
          <p:cNvPicPr>
            <a:picLocks noChangeAspect="1"/>
          </p:cNvPicPr>
          <p:nvPr/>
        </p:nvPicPr>
        <p:blipFill>
          <a:blip r:embed="rId6"/>
          <a:stretch>
            <a:fillRect/>
          </a:stretch>
        </p:blipFill>
        <p:spPr>
          <a:xfrm>
            <a:off x="609600" y="1810135"/>
            <a:ext cx="7772400" cy="12750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ECEAA830-23D4-7F81-C245-CF13739D3980}"/>
              </a:ext>
            </a:extLst>
          </p:cNvPr>
          <p:cNvPicPr>
            <a:picLocks noChangeAspect="1"/>
          </p:cNvPicPr>
          <p:nvPr/>
        </p:nvPicPr>
        <p:blipFill>
          <a:blip r:embed="rId7"/>
          <a:stretch>
            <a:fillRect/>
          </a:stretch>
        </p:blipFill>
        <p:spPr>
          <a:xfrm>
            <a:off x="685800" y="7311768"/>
            <a:ext cx="7772400" cy="25436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6">
            <a:extLst>
              <a:ext uri="{FF2B5EF4-FFF2-40B4-BE49-F238E27FC236}">
                <a16:creationId xmlns:a16="http://schemas.microsoft.com/office/drawing/2014/main" id="{E3075C92-B317-44B7-19AA-105AD9F2CDED}"/>
              </a:ext>
            </a:extLst>
          </p:cNvPr>
          <p:cNvSpPr txBox="1"/>
          <p:nvPr/>
        </p:nvSpPr>
        <p:spPr>
          <a:xfrm>
            <a:off x="1028700" y="792480"/>
            <a:ext cx="2547610" cy="397738"/>
          </a:xfrm>
          <a:prstGeom prst="rect">
            <a:avLst/>
          </a:prstGeom>
        </p:spPr>
        <p:txBody>
          <a:bodyPr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5" name="TextBox 5"/>
          <p:cNvSpPr txBox="1"/>
          <p:nvPr/>
        </p:nvSpPr>
        <p:spPr>
          <a:xfrm>
            <a:off x="2870204" y="4045453"/>
            <a:ext cx="12547592" cy="1600200"/>
          </a:xfrm>
          <a:prstGeom prst="rect">
            <a:avLst/>
          </a:prstGeom>
        </p:spPr>
        <p:txBody>
          <a:bodyPr lIns="0" tIns="0" rIns="0" bIns="0" rtlCol="0" anchor="t">
            <a:spAutoFit/>
          </a:bodyPr>
          <a:lstStyle/>
          <a:p>
            <a:pPr algn="ctr">
              <a:lnSpc>
                <a:spcPts val="12000"/>
              </a:lnSpc>
            </a:pPr>
            <a:r>
              <a:rPr lang="en-US" sz="12000" spc="-480">
                <a:solidFill>
                  <a:srgbClr val="36211B"/>
                </a:solidFill>
                <a:latin typeface="Fraunces Light"/>
                <a:ea typeface="Fraunces Light"/>
                <a:cs typeface="Fraunces Light"/>
                <a:sym typeface="Fraunces Light"/>
              </a:rPr>
              <a:t>THANK YOU </a:t>
            </a:r>
          </a:p>
        </p:txBody>
      </p:sp>
      <p:sp>
        <p:nvSpPr>
          <p:cNvPr id="12" name="Freeform 12"/>
          <p:cNvSpPr/>
          <p:nvPr/>
        </p:nvSpPr>
        <p:spPr>
          <a:xfrm>
            <a:off x="0" y="9910777"/>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Tree>
    <p:extLst>
      <p:ext uri="{BB962C8B-B14F-4D97-AF65-F5344CB8AC3E}">
        <p14:creationId xmlns:p14="http://schemas.microsoft.com/office/powerpoint/2010/main" val="100272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6E3"/>
        </a:solidFill>
        <a:effectLst/>
      </p:bgPr>
    </p:bg>
    <p:spTree>
      <p:nvGrpSpPr>
        <p:cNvPr id="1" name=""/>
        <p:cNvGrpSpPr/>
        <p:nvPr/>
      </p:nvGrpSpPr>
      <p:grpSpPr>
        <a:xfrm>
          <a:off x="0" y="0"/>
          <a:ext cx="0" cy="0"/>
          <a:chOff x="0" y="0"/>
          <a:chExt cx="0" cy="0"/>
        </a:xfrm>
      </p:grpSpPr>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
        <p:nvSpPr>
          <p:cNvPr id="5" name="TextBox 5"/>
          <p:cNvSpPr txBox="1"/>
          <p:nvPr/>
        </p:nvSpPr>
        <p:spPr>
          <a:xfrm>
            <a:off x="1028700" y="2441734"/>
            <a:ext cx="16230600" cy="4467954"/>
          </a:xfrm>
          <a:prstGeom prst="rect">
            <a:avLst/>
          </a:prstGeom>
        </p:spPr>
        <p:txBody>
          <a:bodyPr lIns="0" tIns="0" rIns="0" bIns="0" rtlCol="0" anchor="t">
            <a:spAutoFit/>
          </a:bodyPr>
          <a:lstStyle/>
          <a:p>
            <a:pPr algn="just">
              <a:lnSpc>
                <a:spcPts val="8959"/>
              </a:lnSpc>
            </a:pPr>
            <a:r>
              <a:rPr lang="en-US" sz="4400" spc="-255" dirty="0">
                <a:solidFill>
                  <a:srgbClr val="36211B"/>
                </a:solidFill>
                <a:latin typeface="Fraunces Light Italics"/>
                <a:ea typeface="Fraunces Light Italics"/>
                <a:cs typeface="Fraunces Light Italics"/>
                <a:sym typeface="Fraunces Light Italics"/>
              </a:rPr>
              <a:t>“With an improved economic outlook for 2024, sustained increase in the number of job vacancies, </a:t>
            </a:r>
            <a:r>
              <a:rPr lang="en-US" sz="4400" u="sng" spc="-255" dirty="0">
                <a:solidFill>
                  <a:srgbClr val="36211B"/>
                </a:solidFill>
                <a:latin typeface="Fraunces Light Italics"/>
                <a:ea typeface="Fraunces Light Italics"/>
                <a:cs typeface="Fraunces Light Italics"/>
                <a:sym typeface="Fraunces Light Italics"/>
              </a:rPr>
              <a:t>increased hiring optimism </a:t>
            </a:r>
            <a:r>
              <a:rPr lang="en-US" sz="4400" spc="-255" dirty="0">
                <a:solidFill>
                  <a:srgbClr val="36211B"/>
                </a:solidFill>
                <a:latin typeface="Fraunces Light Italics"/>
                <a:ea typeface="Fraunces Light Italics"/>
                <a:cs typeface="Fraunces Light Italics"/>
                <a:sym typeface="Fraunces Light Italics"/>
              </a:rPr>
              <a:t>among firms over the next quarter, as well as </a:t>
            </a:r>
            <a:r>
              <a:rPr lang="en-US" sz="4400" u="sng" spc="-255" dirty="0">
                <a:solidFill>
                  <a:srgbClr val="36211B"/>
                </a:solidFill>
                <a:latin typeface="Fraunces Light Italics"/>
                <a:ea typeface="Fraunces Light Italics"/>
                <a:cs typeface="Fraunces Light Italics"/>
                <a:sym typeface="Fraunces Light Italics"/>
              </a:rPr>
              <a:t>declining retrenchment numbers</a:t>
            </a:r>
            <a:r>
              <a:rPr lang="en-US" sz="4400" spc="-255" dirty="0">
                <a:solidFill>
                  <a:srgbClr val="36211B"/>
                </a:solidFill>
                <a:latin typeface="Fraunces Light Italics"/>
                <a:ea typeface="Fraunces Light Italics"/>
                <a:cs typeface="Fraunces Light Italics"/>
                <a:sym typeface="Fraunces Light Italics"/>
              </a:rPr>
              <a:t>, we expect the </a:t>
            </a:r>
            <a:r>
              <a:rPr lang="en-US" sz="4400" spc="-255" dirty="0" err="1">
                <a:solidFill>
                  <a:srgbClr val="36211B"/>
                </a:solidFill>
                <a:latin typeface="Fraunces Light Italics"/>
                <a:ea typeface="Fraunces Light Italics"/>
                <a:cs typeface="Fraunces Light Italics"/>
                <a:sym typeface="Fraunces Light Italics"/>
              </a:rPr>
              <a:t>labour</a:t>
            </a:r>
            <a:r>
              <a:rPr lang="en-US" sz="4400" spc="-255" dirty="0">
                <a:solidFill>
                  <a:srgbClr val="36211B"/>
                </a:solidFill>
                <a:latin typeface="Fraunces Light Italics"/>
                <a:ea typeface="Fraunces Light Italics"/>
                <a:cs typeface="Fraunces Light Italics"/>
                <a:sym typeface="Fraunces Light Italics"/>
              </a:rPr>
              <a:t> market to </a:t>
            </a:r>
            <a:r>
              <a:rPr lang="en-US" sz="4400" u="sng" spc="-255" dirty="0">
                <a:solidFill>
                  <a:srgbClr val="36211B"/>
                </a:solidFill>
                <a:latin typeface="Fraunces Light Italics"/>
                <a:ea typeface="Fraunces Light Italics"/>
                <a:cs typeface="Fraunces Light Italics"/>
                <a:sym typeface="Fraunces Light Italics"/>
              </a:rPr>
              <a:t>continue expanding </a:t>
            </a:r>
            <a:r>
              <a:rPr lang="en-US" sz="4400" spc="-255" dirty="0">
                <a:solidFill>
                  <a:srgbClr val="36211B"/>
                </a:solidFill>
                <a:latin typeface="Fraunces Light Italics"/>
                <a:ea typeface="Fraunces Light Italics"/>
                <a:cs typeface="Fraunces Light Italics"/>
                <a:sym typeface="Fraunces Light Italics"/>
              </a:rPr>
              <a:t>and </a:t>
            </a:r>
            <a:r>
              <a:rPr lang="en-US" sz="4400" u="sng" spc="-255" dirty="0">
                <a:solidFill>
                  <a:srgbClr val="36211B"/>
                </a:solidFill>
                <a:latin typeface="Fraunces Light Italics"/>
                <a:ea typeface="Fraunces Light Italics"/>
                <a:cs typeface="Fraunces Light Italics"/>
                <a:sym typeface="Fraunces Light Italics"/>
              </a:rPr>
              <a:t>unemployment rates to remain low</a:t>
            </a:r>
            <a:r>
              <a:rPr lang="en-US" sz="4400" spc="-255" dirty="0">
                <a:solidFill>
                  <a:srgbClr val="36211B"/>
                </a:solidFill>
                <a:latin typeface="Fraunces Light Italics"/>
                <a:ea typeface="Fraunces Light Italics"/>
                <a:cs typeface="Fraunces Light Italics"/>
                <a:sym typeface="Fraunces Light Italics"/>
              </a:rPr>
              <a:t>”</a:t>
            </a:r>
          </a:p>
        </p:txBody>
      </p:sp>
      <p:sp>
        <p:nvSpPr>
          <p:cNvPr id="6" name="TextBox 6"/>
          <p:cNvSpPr txBox="1"/>
          <p:nvPr/>
        </p:nvSpPr>
        <p:spPr>
          <a:xfrm>
            <a:off x="9666958" y="7452057"/>
            <a:ext cx="7592342" cy="833754"/>
          </a:xfrm>
          <a:prstGeom prst="rect">
            <a:avLst/>
          </a:prstGeom>
        </p:spPr>
        <p:txBody>
          <a:bodyPr lIns="0" tIns="0" rIns="0" bIns="0" rtlCol="0" anchor="t">
            <a:spAutoFit/>
          </a:bodyPr>
          <a:lstStyle/>
          <a:p>
            <a:pPr algn="r">
              <a:lnSpc>
                <a:spcPts val="3359"/>
              </a:lnSpc>
            </a:pPr>
            <a:r>
              <a:rPr lang="en-US" sz="2400" spc="-48" dirty="0">
                <a:solidFill>
                  <a:srgbClr val="36211B"/>
                </a:solidFill>
                <a:latin typeface="Public Sans Medium"/>
                <a:ea typeface="Public Sans Medium"/>
                <a:cs typeface="Public Sans Medium"/>
                <a:sym typeface="Public Sans Medium"/>
                <a:hlinkClick r:id="rId3"/>
              </a:rPr>
              <a:t>Ministry of Manpower (MOM)</a:t>
            </a:r>
            <a:br>
              <a:rPr lang="en-US" sz="2400" spc="-48" dirty="0">
                <a:solidFill>
                  <a:srgbClr val="36211B"/>
                </a:solidFill>
                <a:latin typeface="Public Sans Medium"/>
                <a:ea typeface="Public Sans Medium"/>
                <a:cs typeface="Public Sans Medium"/>
                <a:sym typeface="Public Sans Medium"/>
                <a:hlinkClick r:id="rId3"/>
              </a:rPr>
            </a:br>
            <a:r>
              <a:rPr lang="en-US" sz="2400" spc="-48" dirty="0">
                <a:solidFill>
                  <a:srgbClr val="36211B"/>
                </a:solidFill>
                <a:latin typeface="Public Sans Medium"/>
                <a:ea typeface="Public Sans Medium"/>
                <a:cs typeface="Public Sans Medium"/>
                <a:sym typeface="Public Sans Medium"/>
                <a:hlinkClick r:id="rId3"/>
              </a:rPr>
              <a:t>Q1 2024 </a:t>
            </a:r>
            <a:r>
              <a:rPr lang="en-US" sz="2400" spc="-48" dirty="0" err="1">
                <a:solidFill>
                  <a:srgbClr val="36211B"/>
                </a:solidFill>
                <a:latin typeface="Public Sans Medium"/>
                <a:ea typeface="Public Sans Medium"/>
                <a:cs typeface="Public Sans Medium"/>
                <a:sym typeface="Public Sans Medium"/>
                <a:hlinkClick r:id="rId3"/>
              </a:rPr>
              <a:t>Labour</a:t>
            </a:r>
            <a:r>
              <a:rPr lang="en-US" sz="2400" spc="-48" dirty="0">
                <a:solidFill>
                  <a:srgbClr val="36211B"/>
                </a:solidFill>
                <a:latin typeface="Public Sans Medium"/>
                <a:ea typeface="Public Sans Medium"/>
                <a:cs typeface="Public Sans Medium"/>
                <a:sym typeface="Public Sans Medium"/>
                <a:hlinkClick r:id="rId3"/>
              </a:rPr>
              <a:t> Market Report</a:t>
            </a:r>
            <a:endParaRPr lang="en-US" sz="2400" spc="-48" dirty="0">
              <a:solidFill>
                <a:srgbClr val="36211B"/>
              </a:solidFill>
              <a:latin typeface="Public Sans Medium"/>
              <a:ea typeface="Public Sans Medium"/>
              <a:cs typeface="Public Sans Medium"/>
              <a:sym typeface="Public Sans Medium"/>
            </a:endParaRPr>
          </a:p>
        </p:txBody>
      </p:sp>
      <p:sp>
        <p:nvSpPr>
          <p:cNvPr id="8" name="TextBox 6">
            <a:extLst>
              <a:ext uri="{FF2B5EF4-FFF2-40B4-BE49-F238E27FC236}">
                <a16:creationId xmlns:a16="http://schemas.microsoft.com/office/drawing/2014/main" id="{C396C227-1A4C-4AD6-8F2C-E92BA4E8CE67}"/>
              </a:ext>
            </a:extLst>
          </p:cNvPr>
          <p:cNvSpPr txBox="1"/>
          <p:nvPr/>
        </p:nvSpPr>
        <p:spPr>
          <a:xfrm>
            <a:off x="1028700" y="792480"/>
            <a:ext cx="2547610" cy="397738"/>
          </a:xfrm>
          <a:prstGeom prst="rect">
            <a:avLst/>
          </a:prstGeom>
        </p:spPr>
        <p:txBody>
          <a:bodyPr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INTRODUCTION</a:t>
            </a:r>
          </a:p>
        </p:txBody>
      </p:sp>
    </p:spTree>
    <p:extLst>
      <p:ext uri="{BB962C8B-B14F-4D97-AF65-F5344CB8AC3E}">
        <p14:creationId xmlns:p14="http://schemas.microsoft.com/office/powerpoint/2010/main" val="318171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3664E2-881D-D063-970E-5BF4E4F29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0" y="234043"/>
            <a:ext cx="6705600" cy="10058400"/>
          </a:xfrm>
          <a:prstGeom prst="rect">
            <a:avLst/>
          </a:prstGeom>
        </p:spPr>
      </p:pic>
      <p:sp>
        <p:nvSpPr>
          <p:cNvPr id="6" name="TextBox 6"/>
          <p:cNvSpPr txBox="1"/>
          <p:nvPr/>
        </p:nvSpPr>
        <p:spPr>
          <a:xfrm>
            <a:off x="1028700" y="792480"/>
            <a:ext cx="2547610" cy="397738"/>
          </a:xfrm>
          <a:prstGeom prst="rect">
            <a:avLst/>
          </a:prstGeom>
        </p:spPr>
        <p:txBody>
          <a:bodyPr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INTRODUCTION</a:t>
            </a:r>
          </a:p>
        </p:txBody>
      </p:sp>
      <p:sp>
        <p:nvSpPr>
          <p:cNvPr id="7" name="TextBox 7"/>
          <p:cNvSpPr txBox="1"/>
          <p:nvPr/>
        </p:nvSpPr>
        <p:spPr>
          <a:xfrm>
            <a:off x="1028700" y="1741170"/>
            <a:ext cx="10963021" cy="1094740"/>
          </a:xfrm>
          <a:prstGeom prst="rect">
            <a:avLst/>
          </a:prstGeom>
        </p:spPr>
        <p:txBody>
          <a:bodyPr lIns="0" tIns="0" rIns="0" bIns="0" rtlCol="0" anchor="t">
            <a:spAutoFit/>
          </a:bodyPr>
          <a:lstStyle/>
          <a:p>
            <a:pPr algn="l">
              <a:lnSpc>
                <a:spcPts val="8959"/>
              </a:lnSpc>
            </a:pPr>
            <a:r>
              <a:rPr lang="en-US" sz="6399" spc="-255" dirty="0">
                <a:solidFill>
                  <a:srgbClr val="36211B"/>
                </a:solidFill>
                <a:latin typeface="Fraunces Light Italics"/>
                <a:ea typeface="Fraunces Light Italics"/>
                <a:cs typeface="Fraunces Light Italics"/>
                <a:sym typeface="Fraunces Light Italics"/>
              </a:rPr>
              <a:t>How Is The </a:t>
            </a:r>
            <a:r>
              <a:rPr lang="en-US" sz="6399" spc="-255" dirty="0" err="1">
                <a:solidFill>
                  <a:srgbClr val="36211B"/>
                </a:solidFill>
                <a:latin typeface="Fraunces Light Italics"/>
                <a:ea typeface="Fraunces Light Italics"/>
                <a:cs typeface="Fraunces Light Italics"/>
                <a:sym typeface="Fraunces Light Italics"/>
              </a:rPr>
              <a:t>Labour</a:t>
            </a:r>
            <a:r>
              <a:rPr lang="en-US" sz="6399" spc="-255" dirty="0">
                <a:solidFill>
                  <a:srgbClr val="36211B"/>
                </a:solidFill>
                <a:latin typeface="Fraunces Light Italics"/>
                <a:ea typeface="Fraunces Light Italics"/>
                <a:cs typeface="Fraunces Light Italics"/>
                <a:sym typeface="Fraunces Light Italics"/>
              </a:rPr>
              <a:t> Market?</a:t>
            </a:r>
          </a:p>
        </p:txBody>
      </p:sp>
      <p:sp>
        <p:nvSpPr>
          <p:cNvPr id="8" name="TextBox 8"/>
          <p:cNvSpPr txBox="1"/>
          <p:nvPr/>
        </p:nvSpPr>
        <p:spPr>
          <a:xfrm>
            <a:off x="1028700" y="3256932"/>
            <a:ext cx="8724900" cy="6065956"/>
          </a:xfrm>
          <a:prstGeom prst="rect">
            <a:avLst/>
          </a:prstGeom>
        </p:spPr>
        <p:txBody>
          <a:bodyPr wrap="square" lIns="0" tIns="0" rIns="0" bIns="0" rtlCol="0" anchor="t">
            <a:spAutoFit/>
          </a:bodyPr>
          <a:lstStyle/>
          <a:p>
            <a:pPr algn="just">
              <a:lnSpc>
                <a:spcPts val="3359"/>
              </a:lnSpc>
            </a:pPr>
            <a:r>
              <a:rPr lang="en-US" sz="2400" spc="-48" dirty="0">
                <a:solidFill>
                  <a:srgbClr val="36211B"/>
                </a:solidFill>
                <a:latin typeface="Public Sans Thin"/>
                <a:ea typeface="Public Sans Thin"/>
                <a:cs typeface="Public Sans Thin"/>
                <a:sym typeface="Public Sans Thin"/>
              </a:rPr>
              <a:t>In recent months, there has been growing sentiment that Singapore's economy is facing significant challenges. Concerns about economic downturns, fluctuating markets, and domestic economic pressures have sparked discussions about the state of the job market. Despite these worries, the Ministry of Manpower’s (MOM) outlook suggests that growth opportunities may still be on the horizon.</a:t>
            </a:r>
          </a:p>
          <a:p>
            <a:pPr algn="just">
              <a:lnSpc>
                <a:spcPts val="3359"/>
              </a:lnSpc>
            </a:pPr>
            <a:endParaRPr lang="en-US" sz="2400" spc="-48" dirty="0">
              <a:solidFill>
                <a:srgbClr val="36211B"/>
              </a:solidFill>
              <a:latin typeface="Public Sans Thin"/>
              <a:ea typeface="Public Sans Thin"/>
              <a:cs typeface="Public Sans Thin"/>
              <a:sym typeface="Public Sans Thin"/>
            </a:endParaRPr>
          </a:p>
          <a:p>
            <a:pPr algn="just">
              <a:lnSpc>
                <a:spcPts val="3359"/>
              </a:lnSpc>
            </a:pPr>
            <a:r>
              <a:rPr lang="en-US" sz="2400" spc="-48" dirty="0">
                <a:solidFill>
                  <a:srgbClr val="36211B"/>
                </a:solidFill>
                <a:latin typeface="Public Sans Thin"/>
                <a:ea typeface="Public Sans Thin"/>
                <a:cs typeface="Public Sans Thin"/>
                <a:sym typeface="Public Sans Thin"/>
              </a:rPr>
              <a:t>As such, this analysis seeks to assess the current state of Singapore’s </a:t>
            </a:r>
            <a:r>
              <a:rPr lang="en-US" sz="2400" spc="-48" dirty="0" err="1">
                <a:solidFill>
                  <a:srgbClr val="36211B"/>
                </a:solidFill>
                <a:latin typeface="Public Sans Thin"/>
                <a:ea typeface="Public Sans Thin"/>
                <a:cs typeface="Public Sans Thin"/>
                <a:sym typeface="Public Sans Thin"/>
              </a:rPr>
              <a:t>labour</a:t>
            </a:r>
            <a:r>
              <a:rPr lang="en-US" sz="2400" spc="-48" dirty="0">
                <a:solidFill>
                  <a:srgbClr val="36211B"/>
                </a:solidFill>
                <a:latin typeface="Public Sans Thin"/>
                <a:ea typeface="Public Sans Thin"/>
                <a:cs typeface="Public Sans Thin"/>
                <a:sym typeface="Public Sans Thin"/>
              </a:rPr>
              <a:t> market amidst prevailing concerns. Specifically, we will focus on comparing Singapore’s </a:t>
            </a:r>
            <a:r>
              <a:rPr lang="en-US" sz="2400" spc="-48" dirty="0" err="1">
                <a:solidFill>
                  <a:srgbClr val="36211B"/>
                </a:solidFill>
                <a:latin typeface="Public Sans Thin"/>
                <a:ea typeface="Public Sans Thin"/>
                <a:cs typeface="Public Sans Thin"/>
                <a:sym typeface="Public Sans Thin"/>
              </a:rPr>
              <a:t>labour</a:t>
            </a:r>
            <a:r>
              <a:rPr lang="en-US" sz="2400" spc="-48" dirty="0">
                <a:solidFill>
                  <a:srgbClr val="36211B"/>
                </a:solidFill>
                <a:latin typeface="Public Sans Thin"/>
                <a:ea typeface="Public Sans Thin"/>
                <a:cs typeface="Public Sans Thin"/>
                <a:sym typeface="Public Sans Thin"/>
              </a:rPr>
              <a:t> market globally and explore job opportunities across various industries and sectors, with the aim of helping job-seekers achieve both job security and satisfaction.</a:t>
            </a:r>
          </a:p>
        </p:txBody>
      </p:sp>
      <p:sp>
        <p:nvSpPr>
          <p:cNvPr id="4" name="Freeform 4"/>
          <p:cNvSpPr/>
          <p:nvPr/>
        </p:nvSpPr>
        <p:spPr>
          <a:xfrm>
            <a:off x="0" y="-15752"/>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4"/>
            <a:stretch>
              <a:fillRect t="-1531929" b="-1102351"/>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690C6-9756-DCA7-EC91-FF7B8D60C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600" y="266700"/>
            <a:ext cx="7772400" cy="10022633"/>
          </a:xfrm>
          <a:prstGeom prst="rect">
            <a:avLst/>
          </a:prstGeom>
        </p:spPr>
      </p:pic>
      <p:sp>
        <p:nvSpPr>
          <p:cNvPr id="4" name="Freeform 4"/>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4"/>
            <a:stretch>
              <a:fillRect t="-1531929" b="-1102351"/>
            </a:stretch>
          </a:blipFill>
        </p:spPr>
      </p:sp>
      <p:sp>
        <p:nvSpPr>
          <p:cNvPr id="6" name="TextBox 6"/>
          <p:cNvSpPr txBox="1"/>
          <p:nvPr/>
        </p:nvSpPr>
        <p:spPr>
          <a:xfrm>
            <a:off x="1028700" y="792480"/>
            <a:ext cx="2547610" cy="397738"/>
          </a:xfrm>
          <a:prstGeom prst="rect">
            <a:avLst/>
          </a:prstGeom>
        </p:spPr>
        <p:txBody>
          <a:bodyPr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OBJECTIVES</a:t>
            </a:r>
          </a:p>
        </p:txBody>
      </p:sp>
      <p:grpSp>
        <p:nvGrpSpPr>
          <p:cNvPr id="22" name="Group 21">
            <a:extLst>
              <a:ext uri="{FF2B5EF4-FFF2-40B4-BE49-F238E27FC236}">
                <a16:creationId xmlns:a16="http://schemas.microsoft.com/office/drawing/2014/main" id="{11A5AE87-8E0B-63F8-6AA1-DE28A18D15FC}"/>
              </a:ext>
            </a:extLst>
          </p:cNvPr>
          <p:cNvGrpSpPr/>
          <p:nvPr/>
        </p:nvGrpSpPr>
        <p:grpSpPr>
          <a:xfrm>
            <a:off x="1028700" y="1638300"/>
            <a:ext cx="8801100" cy="4682020"/>
            <a:chOff x="1028700" y="2095500"/>
            <a:chExt cx="6362699" cy="4682020"/>
          </a:xfrm>
        </p:grpSpPr>
        <p:sp>
          <p:nvSpPr>
            <p:cNvPr id="23" name="TextBox 9">
              <a:extLst>
                <a:ext uri="{FF2B5EF4-FFF2-40B4-BE49-F238E27FC236}">
                  <a16:creationId xmlns:a16="http://schemas.microsoft.com/office/drawing/2014/main" id="{38CE64A3-135C-DA2D-8411-C6FF17D00EC6}"/>
                </a:ext>
              </a:extLst>
            </p:cNvPr>
            <p:cNvSpPr txBox="1"/>
            <p:nvPr/>
          </p:nvSpPr>
          <p:spPr>
            <a:xfrm>
              <a:off x="1028700" y="2866000"/>
              <a:ext cx="6362699" cy="3911520"/>
            </a:xfrm>
            <a:prstGeom prst="rect">
              <a:avLst/>
            </a:prstGeom>
          </p:spPr>
          <p:txBody>
            <a:bodyPr wrap="square" lIns="0" tIns="0" rIns="0" bIns="0" rtlCol="0" anchor="t">
              <a:spAutoFit/>
            </a:bodyPr>
            <a:lstStyle/>
            <a:p>
              <a:pPr marL="465138" lvl="1" indent="-457200" algn="just">
                <a:lnSpc>
                  <a:spcPts val="3359"/>
                </a:lnSpc>
                <a:spcAft>
                  <a:spcPts val="1200"/>
                </a:spcAft>
                <a:buFont typeface="+mj-lt"/>
                <a:buAutoNum type="arabicPeriod"/>
              </a:pPr>
              <a:r>
                <a:rPr lang="en-US" sz="2400" b="1" spc="-48" dirty="0">
                  <a:solidFill>
                    <a:srgbClr val="36211B"/>
                  </a:solidFill>
                  <a:latin typeface="Public Sans Thin"/>
                  <a:ea typeface="Public Sans Thin"/>
                  <a:cs typeface="Public Sans Thin"/>
                  <a:sym typeface="Public Sans Thin"/>
                </a:rPr>
                <a:t>What</a:t>
              </a:r>
              <a:r>
                <a:rPr lang="en-US" sz="2400" spc="-48" dirty="0">
                  <a:solidFill>
                    <a:srgbClr val="36211B"/>
                  </a:solidFill>
                  <a:latin typeface="Public Sans Thin"/>
                  <a:ea typeface="Public Sans Thin"/>
                  <a:cs typeface="Public Sans Thin"/>
                  <a:sym typeface="Public Sans Thin"/>
                </a:rPr>
                <a:t> is the current state of Singapore’s </a:t>
              </a:r>
              <a:r>
                <a:rPr lang="en-US" sz="2400" spc="-48" dirty="0" err="1">
                  <a:solidFill>
                    <a:srgbClr val="36211B"/>
                  </a:solidFill>
                  <a:latin typeface="Public Sans Thin"/>
                  <a:ea typeface="Public Sans Thin"/>
                  <a:cs typeface="Public Sans Thin"/>
                  <a:sym typeface="Public Sans Thin"/>
                </a:rPr>
                <a:t>labour</a:t>
              </a:r>
              <a:r>
                <a:rPr lang="en-US" sz="2400" spc="-48" dirty="0">
                  <a:solidFill>
                    <a:srgbClr val="36211B"/>
                  </a:solidFill>
                  <a:latin typeface="Public Sans Thin"/>
                  <a:ea typeface="Public Sans Thin"/>
                  <a:cs typeface="Public Sans Thin"/>
                  <a:sym typeface="Public Sans Thin"/>
                </a:rPr>
                <a:t> market in comparison to other countries?</a:t>
              </a:r>
            </a:p>
            <a:p>
              <a:pPr marL="465138" lvl="1" indent="-457200" algn="just">
                <a:lnSpc>
                  <a:spcPts val="3359"/>
                </a:lnSpc>
                <a:spcAft>
                  <a:spcPts val="1200"/>
                </a:spcAft>
                <a:buFont typeface="+mj-lt"/>
                <a:buAutoNum type="arabicPeriod"/>
              </a:pPr>
              <a:r>
                <a:rPr lang="en-US" sz="2400" b="1" spc="-48" dirty="0">
                  <a:solidFill>
                    <a:srgbClr val="36211B"/>
                  </a:solidFill>
                  <a:latin typeface="Public Sans Thin"/>
                  <a:ea typeface="Public Sans Thin"/>
                  <a:cs typeface="Public Sans Thin"/>
                  <a:sym typeface="Public Sans Thin"/>
                </a:rPr>
                <a:t>Which</a:t>
              </a:r>
              <a:r>
                <a:rPr lang="en-US" sz="2400" spc="-48" dirty="0">
                  <a:solidFill>
                    <a:srgbClr val="36211B"/>
                  </a:solidFill>
                  <a:latin typeface="Public Sans Thin"/>
                  <a:ea typeface="Public Sans Thin"/>
                  <a:cs typeface="Public Sans Thin"/>
                  <a:sym typeface="Public Sans Thin"/>
                </a:rPr>
                <a:t> sectors or industries in Singapore offer the greatest job security in the present economic climate?</a:t>
              </a:r>
            </a:p>
            <a:p>
              <a:pPr marL="465138" lvl="1" indent="-457200" algn="just">
                <a:lnSpc>
                  <a:spcPts val="3359"/>
                </a:lnSpc>
                <a:spcAft>
                  <a:spcPts val="1200"/>
                </a:spcAft>
                <a:buFont typeface="+mj-lt"/>
                <a:buAutoNum type="arabicPeriod"/>
              </a:pPr>
              <a:r>
                <a:rPr lang="en-US" sz="2400" b="1" spc="-48" dirty="0">
                  <a:solidFill>
                    <a:srgbClr val="36211B"/>
                  </a:solidFill>
                  <a:latin typeface="Public Sans Thin"/>
                  <a:ea typeface="Public Sans Thin"/>
                  <a:cs typeface="Public Sans Thin"/>
                  <a:sym typeface="Public Sans Thin"/>
                </a:rPr>
                <a:t>Where</a:t>
              </a:r>
              <a:r>
                <a:rPr lang="en-US" sz="2400" spc="-48" dirty="0">
                  <a:solidFill>
                    <a:srgbClr val="36211B"/>
                  </a:solidFill>
                  <a:latin typeface="Public Sans Thin"/>
                  <a:ea typeface="Public Sans Thin"/>
                  <a:cs typeface="Public Sans Thin"/>
                  <a:sym typeface="Public Sans Thin"/>
                </a:rPr>
                <a:t> can job-seekers look for opportunities within the various sectors or industries?</a:t>
              </a:r>
            </a:p>
            <a:p>
              <a:pPr marL="465138" lvl="1" indent="-457200" algn="just">
                <a:lnSpc>
                  <a:spcPts val="3359"/>
                </a:lnSpc>
                <a:spcAft>
                  <a:spcPts val="1200"/>
                </a:spcAft>
                <a:buFont typeface="+mj-lt"/>
                <a:buAutoNum type="arabicPeriod"/>
              </a:pPr>
              <a:r>
                <a:rPr lang="en-US" sz="2400" b="1" spc="-48" dirty="0">
                  <a:solidFill>
                    <a:srgbClr val="36211B"/>
                  </a:solidFill>
                  <a:latin typeface="Public Sans Thin"/>
                  <a:ea typeface="Public Sans Thin"/>
                  <a:cs typeface="Public Sans Thin"/>
                  <a:sym typeface="Public Sans Thin"/>
                </a:rPr>
                <a:t>How</a:t>
              </a:r>
              <a:r>
                <a:rPr lang="en-US" sz="2400" spc="-48" dirty="0">
                  <a:solidFill>
                    <a:srgbClr val="36211B"/>
                  </a:solidFill>
                  <a:latin typeface="Public Sans Thin"/>
                  <a:ea typeface="Public Sans Thin"/>
                  <a:cs typeface="Public Sans Thin"/>
                  <a:sym typeface="Public Sans Thin"/>
                </a:rPr>
                <a:t> can job-seekers find employment that aligns with their expectations and offers satisfaction?</a:t>
              </a:r>
            </a:p>
          </p:txBody>
        </p:sp>
        <p:sp>
          <p:nvSpPr>
            <p:cNvPr id="24" name="TextBox 11">
              <a:extLst>
                <a:ext uri="{FF2B5EF4-FFF2-40B4-BE49-F238E27FC236}">
                  <a16:creationId xmlns:a16="http://schemas.microsoft.com/office/drawing/2014/main" id="{240856F7-50EC-5E22-69E2-EB4F71F68AA7}"/>
                </a:ext>
              </a:extLst>
            </p:cNvPr>
            <p:cNvSpPr txBox="1"/>
            <p:nvPr/>
          </p:nvSpPr>
          <p:spPr>
            <a:xfrm>
              <a:off x="1028700" y="20955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Research Questions</a:t>
              </a:r>
            </a:p>
          </p:txBody>
        </p:sp>
      </p:grpSp>
      <p:grpSp>
        <p:nvGrpSpPr>
          <p:cNvPr id="25" name="Group 24">
            <a:extLst>
              <a:ext uri="{FF2B5EF4-FFF2-40B4-BE49-F238E27FC236}">
                <a16:creationId xmlns:a16="http://schemas.microsoft.com/office/drawing/2014/main" id="{EBCF1776-C213-99B8-1443-0AB96F2A1790}"/>
              </a:ext>
            </a:extLst>
          </p:cNvPr>
          <p:cNvGrpSpPr/>
          <p:nvPr/>
        </p:nvGrpSpPr>
        <p:grpSpPr>
          <a:xfrm>
            <a:off x="1028699" y="6712748"/>
            <a:ext cx="8801100" cy="2476288"/>
            <a:chOff x="1028700" y="1653600"/>
            <a:chExt cx="6362699" cy="2476288"/>
          </a:xfrm>
        </p:grpSpPr>
        <p:sp>
          <p:nvSpPr>
            <p:cNvPr id="26" name="TextBox 25">
              <a:extLst>
                <a:ext uri="{FF2B5EF4-FFF2-40B4-BE49-F238E27FC236}">
                  <a16:creationId xmlns:a16="http://schemas.microsoft.com/office/drawing/2014/main" id="{8A317F51-C3B8-AEE8-91EF-4FFC514C46FB}"/>
                </a:ext>
              </a:extLst>
            </p:cNvPr>
            <p:cNvSpPr txBox="1"/>
            <p:nvPr/>
          </p:nvSpPr>
          <p:spPr>
            <a:xfrm>
              <a:off x="1028700" y="2424100"/>
              <a:ext cx="6362699" cy="1705788"/>
            </a:xfrm>
            <a:prstGeom prst="rect">
              <a:avLst/>
            </a:prstGeom>
          </p:spPr>
          <p:txBody>
            <a:bodyPr wrap="square" lIns="0" tIns="0" rIns="0" bIns="0" rtlCol="0" anchor="t">
              <a:spAutoFit/>
            </a:bodyPr>
            <a:lstStyle/>
            <a:p>
              <a:pPr marL="7938" lvl="1" algn="just">
                <a:lnSpc>
                  <a:spcPts val="3359"/>
                </a:lnSpc>
              </a:pPr>
              <a:r>
                <a:rPr lang="en-US" sz="2400" spc="-48" dirty="0">
                  <a:solidFill>
                    <a:srgbClr val="36211B"/>
                  </a:solidFill>
                  <a:latin typeface="Public Sans Thin"/>
                  <a:ea typeface="Public Sans Thin"/>
                  <a:cs typeface="Public Sans Thin"/>
                  <a:sym typeface="Public Sans Thin"/>
                </a:rPr>
                <a:t>Job-seekers assumed to possess versatile skillsets with relevant qualifications, allowing them to apply for similar job roles across various industries (e.g., working as a data analyst / sales manager in the IT sector versus the petroleum industry)</a:t>
              </a:r>
            </a:p>
          </p:txBody>
        </p:sp>
        <p:sp>
          <p:nvSpPr>
            <p:cNvPr id="27" name="TextBox 11">
              <a:extLst>
                <a:ext uri="{FF2B5EF4-FFF2-40B4-BE49-F238E27FC236}">
                  <a16:creationId xmlns:a16="http://schemas.microsoft.com/office/drawing/2014/main" id="{422F6A8D-DE8B-C885-02F6-FEFA5ED382D2}"/>
                </a:ext>
              </a:extLst>
            </p:cNvPr>
            <p:cNvSpPr txBox="1"/>
            <p:nvPr/>
          </p:nvSpPr>
          <p:spPr>
            <a:xfrm>
              <a:off x="1028700" y="1653600"/>
              <a:ext cx="5615367" cy="595291"/>
            </a:xfrm>
            <a:prstGeom prst="rect">
              <a:avLst/>
            </a:prstGeom>
          </p:spPr>
          <p:txBody>
            <a:bodyPr wrap="square"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Assumption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6E3"/>
        </a:solidFill>
        <a:effectLst/>
      </p:bgPr>
    </p:bg>
    <p:spTree>
      <p:nvGrpSpPr>
        <p:cNvPr id="1" name=""/>
        <p:cNvGrpSpPr/>
        <p:nvPr/>
      </p:nvGrpSpPr>
      <p:grpSpPr>
        <a:xfrm>
          <a:off x="0" y="0"/>
          <a:ext cx="0" cy="0"/>
          <a:chOff x="0" y="0"/>
          <a:chExt cx="0" cy="0"/>
        </a:xfrm>
      </p:grpSpPr>
      <p:sp>
        <p:nvSpPr>
          <p:cNvPr id="2" name="AutoShape 2"/>
          <p:cNvSpPr/>
          <p:nvPr/>
        </p:nvSpPr>
        <p:spPr>
          <a:xfrm>
            <a:off x="1041996" y="6743700"/>
            <a:ext cx="5588773" cy="0"/>
          </a:xfrm>
          <a:prstGeom prst="line">
            <a:avLst/>
          </a:prstGeom>
          <a:ln w="9525" cap="flat">
            <a:solidFill>
              <a:srgbClr val="36211B"/>
            </a:solidFill>
            <a:prstDash val="solid"/>
            <a:headEnd type="none" w="sm" len="sm"/>
            <a:tailEnd type="none" w="sm" len="sm"/>
          </a:ln>
        </p:spPr>
      </p:sp>
      <p:sp>
        <p:nvSpPr>
          <p:cNvPr id="6" name="TextBox 6"/>
          <p:cNvSpPr txBox="1"/>
          <p:nvPr/>
        </p:nvSpPr>
        <p:spPr>
          <a:xfrm>
            <a:off x="1028699" y="792480"/>
            <a:ext cx="5602069"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METHODOLOGY (DATASETS &amp; TOOLS)</a:t>
            </a:r>
          </a:p>
        </p:txBody>
      </p:sp>
      <p:sp>
        <p:nvSpPr>
          <p:cNvPr id="7" name="TextBox 7"/>
          <p:cNvSpPr txBox="1"/>
          <p:nvPr/>
        </p:nvSpPr>
        <p:spPr>
          <a:xfrm>
            <a:off x="1028700" y="6883590"/>
            <a:ext cx="9391457" cy="613410"/>
          </a:xfrm>
          <a:prstGeom prst="rect">
            <a:avLst/>
          </a:prstGeom>
        </p:spPr>
        <p:txBody>
          <a:bodyPr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Technologies/Libraries Used</a:t>
            </a:r>
          </a:p>
        </p:txBody>
      </p:sp>
      <p:sp>
        <p:nvSpPr>
          <p:cNvPr id="9" name="TextBox 9"/>
          <p:cNvSpPr txBox="1"/>
          <p:nvPr/>
        </p:nvSpPr>
        <p:spPr>
          <a:xfrm>
            <a:off x="1028700" y="2095500"/>
            <a:ext cx="10248900" cy="4304192"/>
          </a:xfrm>
          <a:prstGeom prst="rect">
            <a:avLst/>
          </a:prstGeom>
        </p:spPr>
        <p:txBody>
          <a:bodyPr wrap="square" lIns="0" tIns="0" rIns="0" bIns="0" rtlCol="0" anchor="t">
            <a:spAutoFit/>
          </a:bodyPr>
          <a:lstStyle/>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3"/>
              </a:rPr>
              <a:t>Overall Unemployment Rate, Annual</a:t>
            </a:r>
            <a:endParaRPr lang="en-US" spc="-48" dirty="0">
              <a:solidFill>
                <a:srgbClr val="36211B"/>
              </a:solidFill>
              <a:latin typeface="Public Sans Thin"/>
              <a:ea typeface="Public Sans Thin"/>
              <a:cs typeface="Public Sans Thin"/>
              <a:sym typeface="Public Sans Thin"/>
            </a:endParaRPr>
          </a:p>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4"/>
              </a:rPr>
              <a:t>OECD Annual Unemployment Rates</a:t>
            </a:r>
            <a:endParaRPr lang="en-US" spc="-48" dirty="0">
              <a:solidFill>
                <a:srgbClr val="36211B"/>
              </a:solidFill>
              <a:latin typeface="Public Sans Thin"/>
              <a:ea typeface="Public Sans Thin"/>
              <a:cs typeface="Public Sans Thin"/>
              <a:sym typeface="Public Sans Thin"/>
            </a:endParaRPr>
          </a:p>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5"/>
              </a:rPr>
              <a:t>World Bank Country and Lending Groups</a:t>
            </a:r>
            <a:endParaRPr lang="en-US" spc="-48" dirty="0">
              <a:solidFill>
                <a:srgbClr val="36211B"/>
              </a:solidFill>
              <a:latin typeface="Public Sans Thin"/>
              <a:ea typeface="Public Sans Thin"/>
              <a:cs typeface="Public Sans Thin"/>
              <a:sym typeface="Public Sans Thin"/>
            </a:endParaRPr>
          </a:p>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6"/>
              </a:rPr>
              <a:t>Retrenchment By Industry</a:t>
            </a:r>
            <a:endParaRPr lang="en-US" spc="-48" dirty="0">
              <a:solidFill>
                <a:srgbClr val="36211B"/>
              </a:solidFill>
              <a:latin typeface="Public Sans Thin"/>
              <a:ea typeface="Public Sans Thin"/>
              <a:cs typeface="Public Sans Thin"/>
              <a:sym typeface="Public Sans Thin"/>
            </a:endParaRPr>
          </a:p>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7"/>
              </a:rPr>
              <a:t>Average Monthly Recruitment/Resignation Rate by Industry and Occupational Group</a:t>
            </a:r>
            <a:endParaRPr lang="en-US" spc="-48" dirty="0">
              <a:solidFill>
                <a:srgbClr val="36211B"/>
              </a:solidFill>
              <a:latin typeface="Public Sans Thin"/>
              <a:ea typeface="Public Sans Thin"/>
              <a:cs typeface="Public Sans Thin"/>
              <a:sym typeface="Public Sans Thin"/>
            </a:endParaRPr>
          </a:p>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8"/>
              </a:rPr>
              <a:t>Occupational Wages within each Major Occupational Group by Industry</a:t>
            </a:r>
            <a:endParaRPr lang="en-US" spc="-48" dirty="0">
              <a:solidFill>
                <a:srgbClr val="36211B"/>
              </a:solidFill>
              <a:latin typeface="Public Sans Thin"/>
              <a:ea typeface="Public Sans Thin"/>
              <a:cs typeface="Public Sans Thin"/>
              <a:sym typeface="Public Sans Thin"/>
            </a:endParaRPr>
          </a:p>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9"/>
              </a:rPr>
              <a:t>Average Weekly Paid Hours Worked Per Employee by Industry and Type of Employment</a:t>
            </a:r>
            <a:endParaRPr lang="en-US" spc="-48" dirty="0">
              <a:solidFill>
                <a:srgbClr val="36211B"/>
              </a:solidFill>
              <a:latin typeface="Public Sans Thin"/>
              <a:ea typeface="Public Sans Thin"/>
              <a:cs typeface="Public Sans Thin"/>
              <a:sym typeface="Public Sans Thin"/>
            </a:endParaRPr>
          </a:p>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10"/>
              </a:rPr>
              <a:t>Distribution of Full-Time Employees By Annual Leave Entitlement</a:t>
            </a:r>
            <a:endParaRPr lang="en-US" spc="-48" dirty="0">
              <a:solidFill>
                <a:srgbClr val="36211B"/>
              </a:solidFill>
              <a:latin typeface="Public Sans Thin"/>
              <a:ea typeface="Public Sans Thin"/>
              <a:cs typeface="Public Sans Thin"/>
              <a:sym typeface="Public Sans Thin"/>
            </a:endParaRPr>
          </a:p>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11"/>
              </a:rPr>
              <a:t>Proportion of Establishments That Provided Non-Statutory Leave by Type</a:t>
            </a:r>
            <a:endParaRPr lang="en-US" spc="-48" dirty="0">
              <a:solidFill>
                <a:srgbClr val="36211B"/>
              </a:solidFill>
              <a:latin typeface="Public Sans Thin"/>
              <a:ea typeface="Public Sans Thin"/>
              <a:cs typeface="Public Sans Thin"/>
              <a:sym typeface="Public Sans Thin"/>
            </a:endParaRPr>
          </a:p>
          <a:p>
            <a:pPr marL="468313" lvl="1" indent="-468313" algn="l">
              <a:lnSpc>
                <a:spcPts val="3359"/>
              </a:lnSpc>
              <a:buFont typeface="+mj-lt"/>
              <a:buAutoNum type="arabicPeriod"/>
            </a:pPr>
            <a:r>
              <a:rPr lang="en-US" spc="-48" dirty="0">
                <a:solidFill>
                  <a:srgbClr val="36211B"/>
                </a:solidFill>
                <a:latin typeface="Public Sans Thin"/>
                <a:ea typeface="Public Sans Thin"/>
                <a:cs typeface="Public Sans Thin"/>
                <a:sym typeface="Public Sans Thin"/>
                <a:hlinkClick r:id="rId12"/>
              </a:rPr>
              <a:t>Proportion of Establishments Offering Scheduled FWAs-Industry</a:t>
            </a:r>
            <a:endParaRPr lang="en-US" spc="-48" dirty="0">
              <a:solidFill>
                <a:srgbClr val="36211B"/>
              </a:solidFill>
              <a:latin typeface="Public Sans Thin"/>
              <a:ea typeface="Public Sans Thin"/>
              <a:cs typeface="Public Sans Thin"/>
              <a:sym typeface="Public Sans Thin"/>
            </a:endParaRPr>
          </a:p>
        </p:txBody>
      </p:sp>
      <p:sp>
        <p:nvSpPr>
          <p:cNvPr id="10" name="TextBox 10"/>
          <p:cNvSpPr txBox="1"/>
          <p:nvPr/>
        </p:nvSpPr>
        <p:spPr>
          <a:xfrm>
            <a:off x="15160864" y="8843010"/>
            <a:ext cx="2098436" cy="415290"/>
          </a:xfrm>
          <a:prstGeom prst="rect">
            <a:avLst/>
          </a:prstGeom>
        </p:spPr>
        <p:txBody>
          <a:bodyPr lIns="0" tIns="0" rIns="0" bIns="0" rtlCol="0" anchor="t">
            <a:spAutoFit/>
          </a:bodyPr>
          <a:lstStyle/>
          <a:p>
            <a:pPr algn="r">
              <a:lnSpc>
                <a:spcPts val="3359"/>
              </a:lnSpc>
            </a:pPr>
            <a:r>
              <a:rPr lang="en-US" sz="2400" spc="-48">
                <a:solidFill>
                  <a:srgbClr val="E8E6E3"/>
                </a:solidFill>
                <a:latin typeface="Public Sans Thin"/>
                <a:ea typeface="Public Sans Thin"/>
                <a:cs typeface="Public Sans Thin"/>
                <a:sym typeface="Public Sans Thin"/>
              </a:rPr>
              <a:t>4</a:t>
            </a:r>
          </a:p>
        </p:txBody>
      </p:sp>
      <p:sp>
        <p:nvSpPr>
          <p:cNvPr id="11" name="TextBox 11"/>
          <p:cNvSpPr txBox="1"/>
          <p:nvPr/>
        </p:nvSpPr>
        <p:spPr>
          <a:xfrm>
            <a:off x="1028700" y="1485900"/>
            <a:ext cx="5615367" cy="613410"/>
          </a:xfrm>
          <a:prstGeom prst="rect">
            <a:avLst/>
          </a:prstGeom>
        </p:spPr>
        <p:txBody>
          <a:bodyPr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Datasets</a:t>
            </a:r>
          </a:p>
        </p:txBody>
      </p:sp>
      <p:graphicFrame>
        <p:nvGraphicFramePr>
          <p:cNvPr id="12" name="Table 11">
            <a:extLst>
              <a:ext uri="{FF2B5EF4-FFF2-40B4-BE49-F238E27FC236}">
                <a16:creationId xmlns:a16="http://schemas.microsoft.com/office/drawing/2014/main" id="{A2DA516B-31FA-1738-20E1-32459C1B515D}"/>
              </a:ext>
            </a:extLst>
          </p:cNvPr>
          <p:cNvGraphicFramePr>
            <a:graphicFrameLocks noGrp="1"/>
          </p:cNvGraphicFramePr>
          <p:nvPr>
            <p:extLst>
              <p:ext uri="{D42A27DB-BD31-4B8C-83A1-F6EECF244321}">
                <p14:modId xmlns:p14="http://schemas.microsoft.com/office/powerpoint/2010/main" val="1446403214"/>
              </p:ext>
            </p:extLst>
          </p:nvPr>
        </p:nvGraphicFramePr>
        <p:xfrm>
          <a:off x="1028700" y="7540815"/>
          <a:ext cx="7429500" cy="2403285"/>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3785506925"/>
                    </a:ext>
                  </a:extLst>
                </a:gridCol>
                <a:gridCol w="2080591">
                  <a:extLst>
                    <a:ext uri="{9D8B030D-6E8A-4147-A177-3AD203B41FA5}">
                      <a16:colId xmlns:a16="http://schemas.microsoft.com/office/drawing/2014/main" val="3395697788"/>
                    </a:ext>
                  </a:extLst>
                </a:gridCol>
                <a:gridCol w="4091609">
                  <a:extLst>
                    <a:ext uri="{9D8B030D-6E8A-4147-A177-3AD203B41FA5}">
                      <a16:colId xmlns:a16="http://schemas.microsoft.com/office/drawing/2014/main" val="1486150751"/>
                    </a:ext>
                  </a:extLst>
                </a:gridCol>
              </a:tblGrid>
              <a:tr h="370840">
                <a:tc>
                  <a:txBody>
                    <a:bodyPr/>
                    <a:lstStyle/>
                    <a:p>
                      <a:pPr algn="l">
                        <a:lnSpc>
                          <a:spcPts val="3359"/>
                        </a:lnSpc>
                      </a:pPr>
                      <a:r>
                        <a:rPr lang="en-US" b="1" u="sng" spc="-48" dirty="0">
                          <a:solidFill>
                            <a:srgbClr val="36211B"/>
                          </a:solidFill>
                          <a:latin typeface="Public Sans Thin"/>
                          <a:ea typeface="Public Sans Thin"/>
                          <a:cs typeface="Public Sans Thin"/>
                          <a:sym typeface="Public Sans Thin"/>
                        </a:rPr>
                        <a:t>Python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3359"/>
                        </a:lnSpc>
                      </a:pPr>
                      <a:endParaRPr lang="en-US" b="1" u="sng" spc="-48" dirty="0">
                        <a:solidFill>
                          <a:srgbClr val="36211B"/>
                        </a:solidFill>
                        <a:latin typeface="Public Sans Thin"/>
                        <a:ea typeface="Public Sans Thin"/>
                        <a:cs typeface="Public Sans Thin"/>
                        <a:sym typeface="Public Sans Thi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3359"/>
                        </a:lnSpc>
                      </a:pPr>
                      <a:r>
                        <a:rPr lang="en-US" b="1" u="sng" spc="-48" dirty="0">
                          <a:solidFill>
                            <a:srgbClr val="36211B"/>
                          </a:solidFill>
                          <a:latin typeface="Public Sans Thin"/>
                          <a:ea typeface="Public Sans Thin"/>
                          <a:cs typeface="Public Sans Thin"/>
                          <a:sym typeface="Public Sans Thin"/>
                        </a:rPr>
                        <a:t>MySQL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7107112"/>
                  </a:ext>
                </a:extLst>
              </a:tr>
              <a:tr h="402655">
                <a:tc>
                  <a:txBody>
                    <a:bodyPr/>
                    <a:lstStyle/>
                    <a:p>
                      <a:pPr algn="l">
                        <a:lnSpc>
                          <a:spcPts val="3359"/>
                        </a:lnSpc>
                      </a:pPr>
                      <a:r>
                        <a:rPr lang="en-US" b="0" u="none" spc="-48" dirty="0">
                          <a:solidFill>
                            <a:srgbClr val="36211B"/>
                          </a:solidFill>
                          <a:latin typeface="Courier New" panose="02070309020205020404" pitchFamily="49" charset="0"/>
                          <a:ea typeface="Public Sans Thin"/>
                          <a:cs typeface="Courier New" panose="02070309020205020404" pitchFamily="49" charset="0"/>
                          <a:sym typeface="Public Sans Thin"/>
                        </a:rPr>
                        <a:t>Pandas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lang="en-US" b="0" u="none" spc="-48" dirty="0">
                          <a:solidFill>
                            <a:srgbClr val="36211B"/>
                          </a:solidFill>
                          <a:latin typeface="Courier New" panose="02070309020205020404" pitchFamily="49" charset="0"/>
                          <a:ea typeface="Public Sans Thin"/>
                          <a:cs typeface="Courier New" panose="02070309020205020404" pitchFamily="49" charset="0"/>
                          <a:sym typeface="Public Sans Thin"/>
                        </a:rPr>
                        <a:t>Seaborn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l">
                        <a:lnSpc>
                          <a:spcPts val="3359"/>
                        </a:lnSpc>
                      </a:pPr>
                      <a:r>
                        <a:rPr lang="en-US" b="0" u="none" spc="-48" dirty="0">
                          <a:solidFill>
                            <a:srgbClr val="36211B"/>
                          </a:solidFill>
                          <a:latin typeface="Public Sans Thin"/>
                          <a:ea typeface="Public Sans Thin"/>
                          <a:cs typeface="Public Sans Thin"/>
                          <a:sym typeface="Public Sans Thin"/>
                        </a:rPr>
                        <a:t>MySQL 8.0.35 for database creation inserting data into tables, and querying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8892576"/>
                  </a:ext>
                </a:extLst>
              </a:tr>
              <a:tr h="370840">
                <a:tc>
                  <a:txBody>
                    <a:bodyPr/>
                    <a:lstStyle/>
                    <a:p>
                      <a:pPr algn="l">
                        <a:lnSpc>
                          <a:spcPts val="3359"/>
                        </a:lnSpc>
                      </a:pPr>
                      <a:r>
                        <a:rPr lang="en-US" b="0" u="none" spc="-48" dirty="0" err="1">
                          <a:solidFill>
                            <a:srgbClr val="36211B"/>
                          </a:solidFill>
                          <a:latin typeface="Courier New" panose="02070309020205020404" pitchFamily="49" charset="0"/>
                          <a:ea typeface="Public Sans Thin"/>
                          <a:cs typeface="Courier New" panose="02070309020205020404" pitchFamily="49" charset="0"/>
                          <a:sym typeface="Public Sans Thin"/>
                        </a:rPr>
                        <a:t>Numpy</a:t>
                      </a:r>
                      <a:endParaRPr lang="en-US" b="0" u="none" spc="-48" dirty="0">
                        <a:solidFill>
                          <a:srgbClr val="36211B"/>
                        </a:solidFill>
                        <a:latin typeface="Courier New" panose="02070309020205020404" pitchFamily="49" charset="0"/>
                        <a:ea typeface="Public Sans Thin"/>
                        <a:cs typeface="Courier New" panose="02070309020205020404" pitchFamily="49" charset="0"/>
                        <a:sym typeface="Public Sans Thi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3359"/>
                        </a:lnSpc>
                      </a:pPr>
                      <a:r>
                        <a:rPr lang="en-US" b="0" u="none" spc="-48" dirty="0" err="1">
                          <a:solidFill>
                            <a:srgbClr val="36211B"/>
                          </a:solidFill>
                          <a:latin typeface="Courier New" panose="02070309020205020404" pitchFamily="49" charset="0"/>
                          <a:ea typeface="Public Sans Thin"/>
                          <a:cs typeface="Courier New" panose="02070309020205020404" pitchFamily="49" charset="0"/>
                          <a:sym typeface="Public Sans Thin"/>
                        </a:rPr>
                        <a:t>Plotly</a:t>
                      </a:r>
                      <a:endParaRPr lang="en-US" b="0" u="none" spc="-48" dirty="0">
                        <a:solidFill>
                          <a:srgbClr val="36211B"/>
                        </a:solidFill>
                        <a:latin typeface="Courier New" panose="02070309020205020404" pitchFamily="49" charset="0"/>
                        <a:ea typeface="Public Sans Thin"/>
                        <a:cs typeface="Courier New" panose="02070309020205020404" pitchFamily="49" charset="0"/>
                        <a:sym typeface="Public Sans Thi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lnSpc>
                          <a:spcPts val="3359"/>
                        </a:lnSpc>
                      </a:pPr>
                      <a:endParaRPr lang="en-US" b="0" u="none" spc="-48" dirty="0">
                        <a:solidFill>
                          <a:srgbClr val="36211B"/>
                        </a:solidFill>
                        <a:latin typeface="Public Sans Thin"/>
                        <a:ea typeface="Public Sans Thin"/>
                        <a:cs typeface="Public Sans Thin"/>
                        <a:sym typeface="Public Sans Thi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1864805"/>
                  </a:ext>
                </a:extLst>
              </a:tr>
              <a:tr h="370840">
                <a:tc>
                  <a:txBody>
                    <a:bodyPr/>
                    <a:lstStyle/>
                    <a:p>
                      <a:pPr algn="l">
                        <a:lnSpc>
                          <a:spcPts val="3359"/>
                        </a:lnSpc>
                      </a:pPr>
                      <a:r>
                        <a:rPr lang="en-US" b="0" u="none" spc="-48" dirty="0">
                          <a:solidFill>
                            <a:srgbClr val="36211B"/>
                          </a:solidFill>
                          <a:latin typeface="Courier New" panose="02070309020205020404" pitchFamily="49" charset="0"/>
                          <a:ea typeface="Public Sans Thin"/>
                          <a:cs typeface="Courier New" panose="02070309020205020404" pitchFamily="49" charset="0"/>
                          <a:sym typeface="Public Sans Thin"/>
                        </a:rPr>
                        <a:t>Requests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ts val="3359"/>
                        </a:lnSpc>
                      </a:pPr>
                      <a:r>
                        <a:rPr lang="en-US" b="0" u="none" spc="-48" dirty="0">
                          <a:solidFill>
                            <a:srgbClr val="36211B"/>
                          </a:solidFill>
                          <a:latin typeface="Courier New" panose="02070309020205020404" pitchFamily="49" charset="0"/>
                          <a:ea typeface="Public Sans Thin"/>
                          <a:cs typeface="Courier New" panose="02070309020205020404" pitchFamily="49" charset="0"/>
                          <a:sym typeface="Public Sans Thin"/>
                        </a:rPr>
                        <a:t>Matplotlib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lnSpc>
                          <a:spcPts val="3359"/>
                        </a:lnSpc>
                      </a:pPr>
                      <a:endParaRPr lang="en-US" b="0" u="none" spc="-48" dirty="0">
                        <a:solidFill>
                          <a:srgbClr val="36211B"/>
                        </a:solidFill>
                        <a:latin typeface="Public Sans Thin"/>
                        <a:ea typeface="Public Sans Thin"/>
                        <a:cs typeface="Public Sans Thin"/>
                        <a:sym typeface="Public Sans Thi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117869"/>
                  </a:ext>
                </a:extLst>
              </a:tr>
              <a:tr h="370840">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lang="en-US" b="0" u="none" spc="-48" dirty="0" err="1">
                          <a:solidFill>
                            <a:srgbClr val="36211B"/>
                          </a:solidFill>
                          <a:latin typeface="Courier New" panose="02070309020205020404" pitchFamily="49" charset="0"/>
                          <a:ea typeface="Public Sans Thin"/>
                          <a:cs typeface="Courier New" panose="02070309020205020404" pitchFamily="49" charset="0"/>
                          <a:sym typeface="Public Sans Thin"/>
                        </a:rPr>
                        <a:t>Sklearn</a:t>
                      </a:r>
                      <a:endParaRPr lang="en-US" b="0" u="none" spc="-48" dirty="0">
                        <a:solidFill>
                          <a:srgbClr val="36211B"/>
                        </a:solidFill>
                        <a:latin typeface="Courier New" panose="02070309020205020404" pitchFamily="49" charset="0"/>
                        <a:ea typeface="Public Sans Thin"/>
                        <a:cs typeface="Courier New" panose="02070309020205020404" pitchFamily="49" charset="0"/>
                        <a:sym typeface="Public Sans Thi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lang="en-US" b="0" u="none" spc="-48" dirty="0" err="1">
                          <a:solidFill>
                            <a:srgbClr val="36211B"/>
                          </a:solidFill>
                          <a:latin typeface="Courier New" panose="02070309020205020404" pitchFamily="49" charset="0"/>
                          <a:ea typeface="Public Sans Thin"/>
                          <a:cs typeface="Courier New" panose="02070309020205020404" pitchFamily="49" charset="0"/>
                          <a:sym typeface="Public Sans Thin"/>
                        </a:rPr>
                        <a:t>MySQLconnector</a:t>
                      </a:r>
                      <a:endParaRPr lang="en-US" b="0" u="none" spc="-48" dirty="0">
                        <a:solidFill>
                          <a:srgbClr val="36211B"/>
                        </a:solidFill>
                        <a:latin typeface="Courier New" panose="02070309020205020404" pitchFamily="49" charset="0"/>
                        <a:ea typeface="Public Sans Thin"/>
                        <a:cs typeface="Courier New" panose="02070309020205020404" pitchFamily="49" charset="0"/>
                        <a:sym typeface="Public Sans Thi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l">
                        <a:lnSpc>
                          <a:spcPts val="3359"/>
                        </a:lnSpc>
                      </a:pPr>
                      <a:endParaRPr lang="en-US" b="0" u="none" spc="-48" dirty="0">
                        <a:solidFill>
                          <a:srgbClr val="36211B"/>
                        </a:solidFill>
                        <a:latin typeface="Public Sans Thin"/>
                        <a:ea typeface="Public Sans Thin"/>
                        <a:cs typeface="Public Sans Thin"/>
                        <a:sym typeface="Public Sans Thi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1382796"/>
                  </a:ext>
                </a:extLst>
              </a:tr>
            </a:tbl>
          </a:graphicData>
        </a:graphic>
      </p:graphicFrame>
      <p:pic>
        <p:nvPicPr>
          <p:cNvPr id="14" name="Picture 13">
            <a:extLst>
              <a:ext uri="{FF2B5EF4-FFF2-40B4-BE49-F238E27FC236}">
                <a16:creationId xmlns:a16="http://schemas.microsoft.com/office/drawing/2014/main" id="{C93BC7B2-A679-458F-D6A9-E33AD75BA3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44200" y="265145"/>
            <a:ext cx="7543800" cy="10058400"/>
          </a:xfrm>
          <a:prstGeom prst="rect">
            <a:avLst/>
          </a:prstGeom>
        </p:spPr>
      </p:pic>
      <p:sp>
        <p:nvSpPr>
          <p:cNvPr id="4" name="Freeform 4"/>
          <p:cNvSpPr/>
          <p:nvPr/>
        </p:nvSpPr>
        <p:spPr>
          <a:xfrm>
            <a:off x="0" y="2138"/>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4"/>
            <a:stretch>
              <a:fillRect t="-1531929" b="-1102351"/>
            </a:stretch>
          </a:blipFill>
        </p:spPr>
      </p:sp>
    </p:spTree>
    <p:extLst>
      <p:ext uri="{BB962C8B-B14F-4D97-AF65-F5344CB8AC3E}">
        <p14:creationId xmlns:p14="http://schemas.microsoft.com/office/powerpoint/2010/main" val="1259427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AutoShape 2"/>
          <p:cNvSpPr/>
          <p:nvPr/>
        </p:nvSpPr>
        <p:spPr>
          <a:xfrm flipV="1">
            <a:off x="-216000" y="5532836"/>
            <a:ext cx="18720000" cy="0"/>
          </a:xfrm>
          <a:prstGeom prst="line">
            <a:avLst/>
          </a:prstGeom>
          <a:ln w="9525" cap="flat">
            <a:solidFill>
              <a:schemeClr val="tx1"/>
            </a:solidFill>
            <a:prstDash val="solid"/>
            <a:headEnd type="none" w="sm" len="sm"/>
            <a:tailEnd type="none" w="sm" len="sm"/>
          </a:ln>
        </p:spPr>
      </p:sp>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5" name="TextBox 5"/>
          <p:cNvSpPr txBox="1"/>
          <p:nvPr/>
        </p:nvSpPr>
        <p:spPr>
          <a:xfrm>
            <a:off x="1028700" y="792480"/>
            <a:ext cx="4686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METHODOLOGY (APPROACH)</a:t>
            </a:r>
          </a:p>
        </p:txBody>
      </p:sp>
      <p:sp>
        <p:nvSpPr>
          <p:cNvPr id="8" name="TextBox 8"/>
          <p:cNvSpPr txBox="1"/>
          <p:nvPr/>
        </p:nvSpPr>
        <p:spPr>
          <a:xfrm>
            <a:off x="86239" y="6274595"/>
            <a:ext cx="2428361" cy="738664"/>
          </a:xfrm>
          <a:prstGeom prst="rect">
            <a:avLst/>
          </a:prstGeom>
        </p:spPr>
        <p:txBody>
          <a:bodyPr wrap="square" lIns="0" tIns="0" rIns="0" bIns="0" rtlCol="0" anchor="t">
            <a:spAutoFit/>
          </a:bodyPr>
          <a:lstStyle/>
          <a:p>
            <a:pPr algn="just"/>
            <a:r>
              <a:rPr lang="en-US" sz="1600" spc="-48" dirty="0">
                <a:solidFill>
                  <a:srgbClr val="36211B"/>
                </a:solidFill>
                <a:latin typeface="Public Sans Thin"/>
                <a:ea typeface="Public Sans Thin"/>
                <a:cs typeface="Public Sans Thin"/>
                <a:sym typeface="Public Sans Thin"/>
              </a:rPr>
              <a:t>Comparison of Singapore’s </a:t>
            </a:r>
            <a:r>
              <a:rPr lang="en-US" sz="1600" spc="-48" dirty="0" err="1">
                <a:solidFill>
                  <a:srgbClr val="36211B"/>
                </a:solidFill>
                <a:latin typeface="Public Sans Thin"/>
                <a:ea typeface="Public Sans Thin"/>
                <a:cs typeface="Public Sans Thin"/>
                <a:sym typeface="Public Sans Thin"/>
              </a:rPr>
              <a:t>labour</a:t>
            </a:r>
            <a:r>
              <a:rPr lang="en-US" sz="1600" spc="-48" dirty="0">
                <a:solidFill>
                  <a:srgbClr val="36211B"/>
                </a:solidFill>
                <a:latin typeface="Public Sans Thin"/>
                <a:ea typeface="Public Sans Thin"/>
                <a:cs typeface="Public Sans Thin"/>
                <a:sym typeface="Public Sans Thin"/>
              </a:rPr>
              <a:t> market health with other high income countries</a:t>
            </a:r>
          </a:p>
        </p:txBody>
      </p:sp>
      <p:sp>
        <p:nvSpPr>
          <p:cNvPr id="10" name="TextBox 10"/>
          <p:cNvSpPr txBox="1"/>
          <p:nvPr/>
        </p:nvSpPr>
        <p:spPr>
          <a:xfrm>
            <a:off x="1028700" y="1800225"/>
            <a:ext cx="7116897" cy="595291"/>
          </a:xfrm>
          <a:prstGeom prst="rect">
            <a:avLst/>
          </a:prstGeom>
        </p:spPr>
        <p:txBody>
          <a:bodyPr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 Framework</a:t>
            </a:r>
          </a:p>
        </p:txBody>
      </p:sp>
      <p:sp>
        <p:nvSpPr>
          <p:cNvPr id="13" name="Rounded Rectangle 12">
            <a:extLst>
              <a:ext uri="{FF2B5EF4-FFF2-40B4-BE49-F238E27FC236}">
                <a16:creationId xmlns:a16="http://schemas.microsoft.com/office/drawing/2014/main" id="{8E1F118D-9304-89D2-8488-65E5ACEB8F67}"/>
              </a:ext>
            </a:extLst>
          </p:cNvPr>
          <p:cNvSpPr/>
          <p:nvPr/>
        </p:nvSpPr>
        <p:spPr>
          <a:xfrm>
            <a:off x="265910" y="4947612"/>
            <a:ext cx="2069018" cy="1170441"/>
          </a:xfrm>
          <a:prstGeom prst="roundRect">
            <a:avLst/>
          </a:prstGeom>
          <a:solidFill>
            <a:schemeClr val="bg2">
              <a:lumMod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rgbClr val="36211B"/>
                </a:solidFill>
                <a:latin typeface="Public Sans Medium"/>
                <a:ea typeface="Public Sans Medium"/>
                <a:cs typeface="Public Sans Medium"/>
                <a:sym typeface="Public Sans Medium"/>
              </a:rPr>
              <a:t>Singapore </a:t>
            </a:r>
          </a:p>
          <a:p>
            <a:pPr algn="ctr"/>
            <a:r>
              <a:rPr lang="en-US" sz="1600" spc="-48" dirty="0">
                <a:solidFill>
                  <a:srgbClr val="36211B"/>
                </a:solidFill>
                <a:latin typeface="Public Sans Medium"/>
                <a:ea typeface="Public Sans Medium"/>
                <a:cs typeface="Public Sans Medium"/>
                <a:sym typeface="Public Sans Medium"/>
              </a:rPr>
              <a:t>vs Global Unemployment</a:t>
            </a:r>
          </a:p>
        </p:txBody>
      </p:sp>
      <p:sp>
        <p:nvSpPr>
          <p:cNvPr id="14" name="Rounded Rectangle 13">
            <a:extLst>
              <a:ext uri="{FF2B5EF4-FFF2-40B4-BE49-F238E27FC236}">
                <a16:creationId xmlns:a16="http://schemas.microsoft.com/office/drawing/2014/main" id="{105D8611-8509-0477-6433-8255BE1CA027}"/>
              </a:ext>
            </a:extLst>
          </p:cNvPr>
          <p:cNvSpPr/>
          <p:nvPr/>
        </p:nvSpPr>
        <p:spPr>
          <a:xfrm>
            <a:off x="2789700" y="4947612"/>
            <a:ext cx="2171759"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Retrenchment Rates</a:t>
            </a:r>
          </a:p>
        </p:txBody>
      </p:sp>
      <p:sp>
        <p:nvSpPr>
          <p:cNvPr id="15" name="Rounded Rectangle 14">
            <a:extLst>
              <a:ext uri="{FF2B5EF4-FFF2-40B4-BE49-F238E27FC236}">
                <a16:creationId xmlns:a16="http://schemas.microsoft.com/office/drawing/2014/main" id="{DB4B16D7-4DB0-F17A-A444-578A940E37C6}"/>
              </a:ext>
            </a:extLst>
          </p:cNvPr>
          <p:cNvSpPr/>
          <p:nvPr/>
        </p:nvSpPr>
        <p:spPr>
          <a:xfrm>
            <a:off x="5444453" y="4947612"/>
            <a:ext cx="2081164"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Turnover Rates</a:t>
            </a:r>
          </a:p>
        </p:txBody>
      </p:sp>
      <p:sp>
        <p:nvSpPr>
          <p:cNvPr id="16" name="Rounded Rectangle 15">
            <a:extLst>
              <a:ext uri="{FF2B5EF4-FFF2-40B4-BE49-F238E27FC236}">
                <a16:creationId xmlns:a16="http://schemas.microsoft.com/office/drawing/2014/main" id="{B9178E60-E11B-0D7F-6101-7299AC93C743}"/>
              </a:ext>
            </a:extLst>
          </p:cNvPr>
          <p:cNvSpPr/>
          <p:nvPr/>
        </p:nvSpPr>
        <p:spPr>
          <a:xfrm>
            <a:off x="8035242" y="4923236"/>
            <a:ext cx="2110915" cy="1194817"/>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Wage Comparison</a:t>
            </a:r>
          </a:p>
        </p:txBody>
      </p:sp>
      <p:sp>
        <p:nvSpPr>
          <p:cNvPr id="17" name="Rounded Rectangle 16">
            <a:extLst>
              <a:ext uri="{FF2B5EF4-FFF2-40B4-BE49-F238E27FC236}">
                <a16:creationId xmlns:a16="http://schemas.microsoft.com/office/drawing/2014/main" id="{F392B04F-FFC3-2123-5C6F-BF4924AFDAB3}"/>
              </a:ext>
            </a:extLst>
          </p:cNvPr>
          <p:cNvSpPr/>
          <p:nvPr/>
        </p:nvSpPr>
        <p:spPr>
          <a:xfrm>
            <a:off x="10618577" y="4951091"/>
            <a:ext cx="2230424"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Weekly Hours Worked</a:t>
            </a:r>
          </a:p>
        </p:txBody>
      </p:sp>
      <p:sp>
        <p:nvSpPr>
          <p:cNvPr id="18" name="Rounded Rectangle 17">
            <a:extLst>
              <a:ext uri="{FF2B5EF4-FFF2-40B4-BE49-F238E27FC236}">
                <a16:creationId xmlns:a16="http://schemas.microsoft.com/office/drawing/2014/main" id="{755A3AF4-FD0C-D5CF-AE46-C9A9FF369284}"/>
              </a:ext>
            </a:extLst>
          </p:cNvPr>
          <p:cNvSpPr/>
          <p:nvPr/>
        </p:nvSpPr>
        <p:spPr>
          <a:xfrm>
            <a:off x="13296111" y="4947613"/>
            <a:ext cx="2069018"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Leave Package Comparison</a:t>
            </a:r>
          </a:p>
        </p:txBody>
      </p:sp>
      <p:sp>
        <p:nvSpPr>
          <p:cNvPr id="19" name="Rounded Rectangle 18">
            <a:extLst>
              <a:ext uri="{FF2B5EF4-FFF2-40B4-BE49-F238E27FC236}">
                <a16:creationId xmlns:a16="http://schemas.microsoft.com/office/drawing/2014/main" id="{9B8A7ACC-E87C-7499-574D-4DF7D16A9B1B}"/>
              </a:ext>
            </a:extLst>
          </p:cNvPr>
          <p:cNvSpPr/>
          <p:nvPr/>
        </p:nvSpPr>
        <p:spPr>
          <a:xfrm>
            <a:off x="15886911" y="4952176"/>
            <a:ext cx="2069018"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Flexible Working Arrangements (FWA)</a:t>
            </a:r>
          </a:p>
        </p:txBody>
      </p:sp>
      <p:sp>
        <p:nvSpPr>
          <p:cNvPr id="20" name="TextBox 8">
            <a:extLst>
              <a:ext uri="{FF2B5EF4-FFF2-40B4-BE49-F238E27FC236}">
                <a16:creationId xmlns:a16="http://schemas.microsoft.com/office/drawing/2014/main" id="{4FF52882-F28B-E887-11BB-E18FDA10B3F3}"/>
              </a:ext>
            </a:extLst>
          </p:cNvPr>
          <p:cNvSpPr txBox="1"/>
          <p:nvPr/>
        </p:nvSpPr>
        <p:spPr>
          <a:xfrm>
            <a:off x="2667000" y="6274594"/>
            <a:ext cx="2428361" cy="984885"/>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Job security analysis using retrenchment rates in the past 10 years  by industry and sector</a:t>
            </a:r>
          </a:p>
        </p:txBody>
      </p:sp>
      <p:sp>
        <p:nvSpPr>
          <p:cNvPr id="21" name="TextBox 8">
            <a:extLst>
              <a:ext uri="{FF2B5EF4-FFF2-40B4-BE49-F238E27FC236}">
                <a16:creationId xmlns:a16="http://schemas.microsoft.com/office/drawing/2014/main" id="{EE06C6E4-75BE-AB7D-E453-15EF5AC714B5}"/>
              </a:ext>
            </a:extLst>
          </p:cNvPr>
          <p:cNvSpPr txBox="1"/>
          <p:nvPr/>
        </p:nvSpPr>
        <p:spPr>
          <a:xfrm>
            <a:off x="5270854" y="6274594"/>
            <a:ext cx="2428361" cy="984885"/>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Analysis of job satisfaction and opportunities using latest resignation and recruitment rates in 2023</a:t>
            </a:r>
          </a:p>
        </p:txBody>
      </p:sp>
      <p:sp>
        <p:nvSpPr>
          <p:cNvPr id="22" name="TextBox 8">
            <a:extLst>
              <a:ext uri="{FF2B5EF4-FFF2-40B4-BE49-F238E27FC236}">
                <a16:creationId xmlns:a16="http://schemas.microsoft.com/office/drawing/2014/main" id="{49296455-41FC-536A-8D46-625535DE3C6A}"/>
              </a:ext>
            </a:extLst>
          </p:cNvPr>
          <p:cNvSpPr txBox="1"/>
          <p:nvPr/>
        </p:nvSpPr>
        <p:spPr>
          <a:xfrm>
            <a:off x="7848600" y="6274594"/>
            <a:ext cx="2428361" cy="1231106"/>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Comparison of monthly wages across different occupation groups and industries using wage data from 2022</a:t>
            </a:r>
          </a:p>
        </p:txBody>
      </p:sp>
      <p:sp>
        <p:nvSpPr>
          <p:cNvPr id="23" name="TextBox 8">
            <a:extLst>
              <a:ext uri="{FF2B5EF4-FFF2-40B4-BE49-F238E27FC236}">
                <a16:creationId xmlns:a16="http://schemas.microsoft.com/office/drawing/2014/main" id="{D8B39E34-B848-4367-6844-AD42B156BE36}"/>
              </a:ext>
            </a:extLst>
          </p:cNvPr>
          <p:cNvSpPr txBox="1"/>
          <p:nvPr/>
        </p:nvSpPr>
        <p:spPr>
          <a:xfrm>
            <a:off x="10525639" y="6274594"/>
            <a:ext cx="2428361" cy="984885"/>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Work-life balance analysis by industry and sector using weekly hours worked data from 2023</a:t>
            </a:r>
          </a:p>
        </p:txBody>
      </p:sp>
      <p:sp>
        <p:nvSpPr>
          <p:cNvPr id="24" name="TextBox 8">
            <a:extLst>
              <a:ext uri="{FF2B5EF4-FFF2-40B4-BE49-F238E27FC236}">
                <a16:creationId xmlns:a16="http://schemas.microsoft.com/office/drawing/2014/main" id="{1A274C5B-F55F-974B-A0CF-9CEFB59E697A}"/>
              </a:ext>
            </a:extLst>
          </p:cNvPr>
          <p:cNvSpPr txBox="1"/>
          <p:nvPr/>
        </p:nvSpPr>
        <p:spPr>
          <a:xfrm>
            <a:off x="13116439" y="6271116"/>
            <a:ext cx="2428361" cy="738664"/>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Comparison of annual leave package by industry based on 2022 leave data</a:t>
            </a:r>
          </a:p>
        </p:txBody>
      </p:sp>
      <p:sp>
        <p:nvSpPr>
          <p:cNvPr id="25" name="TextBox 8">
            <a:extLst>
              <a:ext uri="{FF2B5EF4-FFF2-40B4-BE49-F238E27FC236}">
                <a16:creationId xmlns:a16="http://schemas.microsoft.com/office/drawing/2014/main" id="{5791AD36-E187-29D4-5F11-06349164CA62}"/>
              </a:ext>
            </a:extLst>
          </p:cNvPr>
          <p:cNvSpPr txBox="1"/>
          <p:nvPr/>
        </p:nvSpPr>
        <p:spPr>
          <a:xfrm>
            <a:off x="15707239" y="6271116"/>
            <a:ext cx="2428361" cy="492443"/>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FWA analysis by industry based on 2022 FWA data</a:t>
            </a:r>
          </a:p>
        </p:txBody>
      </p:sp>
      <p:grpSp>
        <p:nvGrpSpPr>
          <p:cNvPr id="4" name="Group 3">
            <a:extLst>
              <a:ext uri="{FF2B5EF4-FFF2-40B4-BE49-F238E27FC236}">
                <a16:creationId xmlns:a16="http://schemas.microsoft.com/office/drawing/2014/main" id="{C8B5E452-DD35-99DD-39EC-D79406A8760B}"/>
              </a:ext>
            </a:extLst>
          </p:cNvPr>
          <p:cNvGrpSpPr/>
          <p:nvPr/>
        </p:nvGrpSpPr>
        <p:grpSpPr>
          <a:xfrm>
            <a:off x="2808425" y="4014128"/>
            <a:ext cx="4717192" cy="304800"/>
            <a:chOff x="2789700" y="3695700"/>
            <a:chExt cx="4717192" cy="304800"/>
          </a:xfrm>
        </p:grpSpPr>
        <p:sp>
          <p:nvSpPr>
            <p:cNvPr id="6" name="AutoShape 13">
              <a:extLst>
                <a:ext uri="{FF2B5EF4-FFF2-40B4-BE49-F238E27FC236}">
                  <a16:creationId xmlns:a16="http://schemas.microsoft.com/office/drawing/2014/main" id="{943870D6-D3D1-C848-F7A5-01DFC16C726A}"/>
                </a:ext>
              </a:extLst>
            </p:cNvPr>
            <p:cNvSpPr/>
            <p:nvPr/>
          </p:nvSpPr>
          <p:spPr>
            <a:xfrm>
              <a:off x="2790892" y="4000500"/>
              <a:ext cx="4716000" cy="0"/>
            </a:xfrm>
            <a:prstGeom prst="line">
              <a:avLst/>
            </a:prstGeom>
            <a:ln w="9525" cap="flat">
              <a:solidFill>
                <a:schemeClr val="bg1">
                  <a:lumMod val="75000"/>
                </a:schemeClr>
              </a:solidFill>
              <a:prstDash val="solid"/>
              <a:headEnd type="none" w="sm" len="sm"/>
              <a:tailEnd type="none" w="sm" len="sm"/>
            </a:ln>
          </p:spPr>
        </p:sp>
        <p:sp>
          <p:nvSpPr>
            <p:cNvPr id="7" name="TextBox 8">
              <a:extLst>
                <a:ext uri="{FF2B5EF4-FFF2-40B4-BE49-F238E27FC236}">
                  <a16:creationId xmlns:a16="http://schemas.microsoft.com/office/drawing/2014/main" id="{4FDF42EB-3F89-5A2B-0359-BDA472D99688}"/>
                </a:ext>
              </a:extLst>
            </p:cNvPr>
            <p:cNvSpPr txBox="1"/>
            <p:nvPr/>
          </p:nvSpPr>
          <p:spPr>
            <a:xfrm>
              <a:off x="2789700" y="3695700"/>
              <a:ext cx="2428361" cy="246221"/>
            </a:xfrm>
            <a:prstGeom prst="rect">
              <a:avLst/>
            </a:prstGeom>
          </p:spPr>
          <p:txBody>
            <a:bodyPr wrap="square" lIns="0" tIns="0" rIns="0" bIns="0" rtlCol="0" anchor="t">
              <a:spAutoFit/>
            </a:bodyPr>
            <a:lstStyle/>
            <a:p>
              <a:pPr algn="just"/>
              <a:r>
                <a:rPr lang="en-US" sz="1600" b="1" spc="-48" dirty="0">
                  <a:solidFill>
                    <a:schemeClr val="bg1">
                      <a:lumMod val="75000"/>
                    </a:schemeClr>
                  </a:solidFill>
                  <a:latin typeface="Public Sans Thin"/>
                  <a:ea typeface="Public Sans Thin"/>
                  <a:cs typeface="Public Sans Thin"/>
                  <a:sym typeface="Public Sans Thin"/>
                </a:rPr>
                <a:t>Job security and attrition</a:t>
              </a:r>
            </a:p>
          </p:txBody>
        </p:sp>
      </p:grpSp>
      <p:grpSp>
        <p:nvGrpSpPr>
          <p:cNvPr id="9" name="Group 8">
            <a:extLst>
              <a:ext uri="{FF2B5EF4-FFF2-40B4-BE49-F238E27FC236}">
                <a16:creationId xmlns:a16="http://schemas.microsoft.com/office/drawing/2014/main" id="{A4A30204-5403-CCCB-FBEF-7324B05274DF}"/>
              </a:ext>
            </a:extLst>
          </p:cNvPr>
          <p:cNvGrpSpPr/>
          <p:nvPr/>
        </p:nvGrpSpPr>
        <p:grpSpPr>
          <a:xfrm>
            <a:off x="5444453" y="3645808"/>
            <a:ext cx="12457192" cy="304800"/>
            <a:chOff x="5443261" y="3393746"/>
            <a:chExt cx="12457192" cy="304800"/>
          </a:xfrm>
        </p:grpSpPr>
        <p:sp>
          <p:nvSpPr>
            <p:cNvPr id="11" name="AutoShape 13">
              <a:extLst>
                <a:ext uri="{FF2B5EF4-FFF2-40B4-BE49-F238E27FC236}">
                  <a16:creationId xmlns:a16="http://schemas.microsoft.com/office/drawing/2014/main" id="{F903D36D-9B2B-01D9-2FBD-06E5143C4659}"/>
                </a:ext>
              </a:extLst>
            </p:cNvPr>
            <p:cNvSpPr>
              <a:spLocks/>
            </p:cNvSpPr>
            <p:nvPr/>
          </p:nvSpPr>
          <p:spPr>
            <a:xfrm>
              <a:off x="5444453" y="3698546"/>
              <a:ext cx="12456000" cy="0"/>
            </a:xfrm>
            <a:prstGeom prst="line">
              <a:avLst/>
            </a:prstGeom>
            <a:ln w="9525" cap="flat">
              <a:solidFill>
                <a:schemeClr val="bg1">
                  <a:lumMod val="75000"/>
                </a:schemeClr>
              </a:solidFill>
              <a:prstDash val="solid"/>
              <a:headEnd type="none" w="sm" len="sm"/>
              <a:tailEnd type="none" w="sm" len="sm"/>
            </a:ln>
          </p:spPr>
        </p:sp>
        <p:sp>
          <p:nvSpPr>
            <p:cNvPr id="12" name="TextBox 8">
              <a:extLst>
                <a:ext uri="{FF2B5EF4-FFF2-40B4-BE49-F238E27FC236}">
                  <a16:creationId xmlns:a16="http://schemas.microsoft.com/office/drawing/2014/main" id="{1846DEF0-A39D-FA5C-6E03-73E0D1A1B803}"/>
                </a:ext>
              </a:extLst>
            </p:cNvPr>
            <p:cNvSpPr txBox="1"/>
            <p:nvPr/>
          </p:nvSpPr>
          <p:spPr>
            <a:xfrm>
              <a:off x="5443261" y="3393746"/>
              <a:ext cx="7116897" cy="246221"/>
            </a:xfrm>
            <a:prstGeom prst="rect">
              <a:avLst/>
            </a:prstGeom>
          </p:spPr>
          <p:txBody>
            <a:bodyPr wrap="square" lIns="0" tIns="0" rIns="0" bIns="0" rtlCol="0" anchor="t">
              <a:spAutoFit/>
            </a:bodyPr>
            <a:lstStyle/>
            <a:p>
              <a:pPr algn="just"/>
              <a:r>
                <a:rPr lang="en-US" sz="1600" b="1" spc="-48" dirty="0">
                  <a:solidFill>
                    <a:schemeClr val="bg1">
                      <a:lumMod val="75000"/>
                    </a:schemeClr>
                  </a:solidFill>
                  <a:latin typeface="Public Sans Thin"/>
                  <a:ea typeface="Public Sans Thin"/>
                  <a:cs typeface="Public Sans Thin"/>
                  <a:sym typeface="Public Sans Thin"/>
                </a:rPr>
                <a:t>Job opportunities, benefits, and satisfaction</a:t>
              </a:r>
            </a:p>
          </p:txBody>
        </p:sp>
      </p:grpSp>
      <p:grpSp>
        <p:nvGrpSpPr>
          <p:cNvPr id="26" name="Group 25">
            <a:extLst>
              <a:ext uri="{FF2B5EF4-FFF2-40B4-BE49-F238E27FC236}">
                <a16:creationId xmlns:a16="http://schemas.microsoft.com/office/drawing/2014/main" id="{46A32201-4634-5641-41CA-B4DB665DEF95}"/>
              </a:ext>
            </a:extLst>
          </p:cNvPr>
          <p:cNvGrpSpPr/>
          <p:nvPr/>
        </p:nvGrpSpPr>
        <p:grpSpPr>
          <a:xfrm>
            <a:off x="373531" y="4382449"/>
            <a:ext cx="2449192" cy="304800"/>
            <a:chOff x="373531" y="3993113"/>
            <a:chExt cx="2449192" cy="304800"/>
          </a:xfrm>
        </p:grpSpPr>
        <p:sp>
          <p:nvSpPr>
            <p:cNvPr id="29" name="AutoShape 13">
              <a:extLst>
                <a:ext uri="{FF2B5EF4-FFF2-40B4-BE49-F238E27FC236}">
                  <a16:creationId xmlns:a16="http://schemas.microsoft.com/office/drawing/2014/main" id="{83B031D7-3F46-4FA6-B2C1-AF9CE8F97078}"/>
                </a:ext>
              </a:extLst>
            </p:cNvPr>
            <p:cNvSpPr/>
            <p:nvPr/>
          </p:nvSpPr>
          <p:spPr>
            <a:xfrm>
              <a:off x="374723" y="4297913"/>
              <a:ext cx="2448000" cy="0"/>
            </a:xfrm>
            <a:prstGeom prst="line">
              <a:avLst/>
            </a:prstGeom>
            <a:ln w="9525" cap="flat">
              <a:solidFill>
                <a:srgbClr val="36211B"/>
              </a:solidFill>
              <a:prstDash val="solid"/>
              <a:headEnd type="none" w="sm" len="sm"/>
              <a:tailEnd type="none" w="sm" len="sm"/>
            </a:ln>
          </p:spPr>
        </p:sp>
        <p:sp>
          <p:nvSpPr>
            <p:cNvPr id="37" name="TextBox 8">
              <a:extLst>
                <a:ext uri="{FF2B5EF4-FFF2-40B4-BE49-F238E27FC236}">
                  <a16:creationId xmlns:a16="http://schemas.microsoft.com/office/drawing/2014/main" id="{23DCE945-4EE0-8A65-72A1-F44828058B93}"/>
                </a:ext>
              </a:extLst>
            </p:cNvPr>
            <p:cNvSpPr txBox="1"/>
            <p:nvPr/>
          </p:nvSpPr>
          <p:spPr>
            <a:xfrm>
              <a:off x="373531" y="3993113"/>
              <a:ext cx="2428361" cy="246221"/>
            </a:xfrm>
            <a:prstGeom prst="rect">
              <a:avLst/>
            </a:prstGeom>
          </p:spPr>
          <p:txBody>
            <a:bodyPr wrap="square" lIns="0" tIns="0" rIns="0" bIns="0" rtlCol="0" anchor="t">
              <a:spAutoFit/>
            </a:bodyPr>
            <a:lstStyle/>
            <a:p>
              <a:pPr algn="just"/>
              <a:r>
                <a:rPr lang="en-US" sz="1600" b="1" spc="-48" dirty="0" err="1">
                  <a:solidFill>
                    <a:srgbClr val="36211B"/>
                  </a:solidFill>
                  <a:latin typeface="Public Sans Thin"/>
                  <a:ea typeface="Public Sans Thin"/>
                  <a:cs typeface="Public Sans Thin"/>
                  <a:sym typeface="Public Sans Thin"/>
                </a:rPr>
                <a:t>Labour</a:t>
              </a:r>
              <a:r>
                <a:rPr lang="en-US" sz="1600" b="1" spc="-48" dirty="0">
                  <a:solidFill>
                    <a:srgbClr val="36211B"/>
                  </a:solidFill>
                  <a:latin typeface="Public Sans Thin"/>
                  <a:ea typeface="Public Sans Thin"/>
                  <a:cs typeface="Public Sans Thin"/>
                  <a:sym typeface="Public Sans Thin"/>
                </a:rPr>
                <a:t> market sensing</a:t>
              </a:r>
            </a:p>
          </p:txBody>
        </p:sp>
      </p:grpSp>
    </p:spTree>
    <p:extLst>
      <p:ext uri="{BB962C8B-B14F-4D97-AF65-F5344CB8AC3E}">
        <p14:creationId xmlns:p14="http://schemas.microsoft.com/office/powerpoint/2010/main" val="72957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AutoShape 2"/>
          <p:cNvSpPr/>
          <p:nvPr/>
        </p:nvSpPr>
        <p:spPr>
          <a:xfrm flipV="1">
            <a:off x="-216000" y="5532836"/>
            <a:ext cx="18720000" cy="0"/>
          </a:xfrm>
          <a:prstGeom prst="line">
            <a:avLst/>
          </a:prstGeom>
          <a:ln w="9525" cap="flat">
            <a:solidFill>
              <a:srgbClr val="36211B"/>
            </a:solidFill>
            <a:prstDash val="solid"/>
            <a:headEnd type="none" w="sm" len="sm"/>
            <a:tailEnd type="none" w="sm" len="sm"/>
          </a:ln>
        </p:spPr>
      </p:sp>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3"/>
            <a:stretch>
              <a:fillRect t="-1531929" b="-1102351"/>
            </a:stretch>
          </a:blipFill>
        </p:spPr>
      </p:sp>
      <p:sp>
        <p:nvSpPr>
          <p:cNvPr id="5" name="TextBox 5"/>
          <p:cNvSpPr txBox="1"/>
          <p:nvPr/>
        </p:nvSpPr>
        <p:spPr>
          <a:xfrm>
            <a:off x="1028700" y="792480"/>
            <a:ext cx="5067300" cy="397738"/>
          </a:xfrm>
          <a:prstGeom prst="rect">
            <a:avLst/>
          </a:prstGeom>
        </p:spPr>
        <p:txBody>
          <a:bodyPr wrap="square" lIns="0" tIns="0" rIns="0" bIns="0" rtlCol="0" anchor="t">
            <a:spAutoFit/>
          </a:bodyPr>
          <a:lstStyle/>
          <a:p>
            <a:pPr algn="l">
              <a:lnSpc>
                <a:spcPts val="3359"/>
              </a:lnSpc>
            </a:pPr>
            <a:r>
              <a:rPr lang="en-US" sz="2400" spc="-48" dirty="0">
                <a:solidFill>
                  <a:srgbClr val="36211B"/>
                </a:solidFill>
                <a:latin typeface="Public Sans Medium"/>
                <a:ea typeface="Public Sans Medium"/>
                <a:cs typeface="Public Sans Medium"/>
                <a:sym typeface="Public Sans Medium"/>
              </a:rPr>
              <a:t>METHODOLOGY (APPROACH)</a:t>
            </a:r>
          </a:p>
        </p:txBody>
      </p:sp>
      <p:sp>
        <p:nvSpPr>
          <p:cNvPr id="8" name="TextBox 8"/>
          <p:cNvSpPr txBox="1"/>
          <p:nvPr/>
        </p:nvSpPr>
        <p:spPr>
          <a:xfrm>
            <a:off x="86239" y="6274595"/>
            <a:ext cx="2428361" cy="738664"/>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Comparison of Singapore’s </a:t>
            </a:r>
            <a:r>
              <a:rPr lang="en-US" sz="1600" spc="-48" dirty="0" err="1">
                <a:solidFill>
                  <a:schemeClr val="bg1">
                    <a:lumMod val="75000"/>
                  </a:schemeClr>
                </a:solidFill>
                <a:latin typeface="Public Sans Thin"/>
                <a:ea typeface="Public Sans Thin"/>
                <a:cs typeface="Public Sans Thin"/>
                <a:sym typeface="Public Sans Thin"/>
              </a:rPr>
              <a:t>labour</a:t>
            </a:r>
            <a:r>
              <a:rPr lang="en-US" sz="1600" spc="-48" dirty="0">
                <a:solidFill>
                  <a:schemeClr val="bg1">
                    <a:lumMod val="75000"/>
                  </a:schemeClr>
                </a:solidFill>
                <a:latin typeface="Public Sans Thin"/>
                <a:ea typeface="Public Sans Thin"/>
                <a:cs typeface="Public Sans Thin"/>
                <a:sym typeface="Public Sans Thin"/>
              </a:rPr>
              <a:t> market health with other high income countries</a:t>
            </a:r>
          </a:p>
        </p:txBody>
      </p:sp>
      <p:sp>
        <p:nvSpPr>
          <p:cNvPr id="10" name="TextBox 10"/>
          <p:cNvSpPr txBox="1"/>
          <p:nvPr/>
        </p:nvSpPr>
        <p:spPr>
          <a:xfrm>
            <a:off x="1028700" y="1800225"/>
            <a:ext cx="7116897" cy="595291"/>
          </a:xfrm>
          <a:prstGeom prst="rect">
            <a:avLst/>
          </a:prstGeom>
        </p:spPr>
        <p:txBody>
          <a:bodyPr lIns="0" tIns="0" rIns="0" bIns="0" rtlCol="0" anchor="t">
            <a:spAutoFit/>
          </a:bodyPr>
          <a:lstStyle/>
          <a:p>
            <a:pPr algn="l">
              <a:lnSpc>
                <a:spcPts val="5040"/>
              </a:lnSpc>
            </a:pPr>
            <a:r>
              <a:rPr lang="en-US" sz="3600" spc="-144" dirty="0">
                <a:solidFill>
                  <a:srgbClr val="36211B"/>
                </a:solidFill>
                <a:latin typeface="Fraunces Light"/>
                <a:ea typeface="Fraunces Light"/>
                <a:cs typeface="Fraunces Light"/>
                <a:sym typeface="Fraunces Light"/>
              </a:rPr>
              <a:t>Analysis Framework</a:t>
            </a:r>
          </a:p>
        </p:txBody>
      </p:sp>
      <p:sp>
        <p:nvSpPr>
          <p:cNvPr id="13" name="Rounded Rectangle 12">
            <a:extLst>
              <a:ext uri="{FF2B5EF4-FFF2-40B4-BE49-F238E27FC236}">
                <a16:creationId xmlns:a16="http://schemas.microsoft.com/office/drawing/2014/main" id="{8E1F118D-9304-89D2-8488-65E5ACEB8F67}"/>
              </a:ext>
            </a:extLst>
          </p:cNvPr>
          <p:cNvSpPr/>
          <p:nvPr/>
        </p:nvSpPr>
        <p:spPr>
          <a:xfrm>
            <a:off x="265910" y="4947612"/>
            <a:ext cx="2069018"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Singapore </a:t>
            </a:r>
          </a:p>
          <a:p>
            <a:pPr algn="ctr"/>
            <a:r>
              <a:rPr lang="en-US" sz="1600" spc="-48" dirty="0">
                <a:solidFill>
                  <a:schemeClr val="bg1">
                    <a:lumMod val="75000"/>
                  </a:schemeClr>
                </a:solidFill>
                <a:latin typeface="Public Sans Medium"/>
                <a:ea typeface="Public Sans Medium"/>
                <a:cs typeface="Public Sans Medium"/>
                <a:sym typeface="Public Sans Medium"/>
              </a:rPr>
              <a:t>vs Global Unemployment</a:t>
            </a:r>
          </a:p>
        </p:txBody>
      </p:sp>
      <p:sp>
        <p:nvSpPr>
          <p:cNvPr id="14" name="Rounded Rectangle 13">
            <a:extLst>
              <a:ext uri="{FF2B5EF4-FFF2-40B4-BE49-F238E27FC236}">
                <a16:creationId xmlns:a16="http://schemas.microsoft.com/office/drawing/2014/main" id="{105D8611-8509-0477-6433-8255BE1CA027}"/>
              </a:ext>
            </a:extLst>
          </p:cNvPr>
          <p:cNvSpPr/>
          <p:nvPr/>
        </p:nvSpPr>
        <p:spPr>
          <a:xfrm>
            <a:off x="2789700" y="4947612"/>
            <a:ext cx="2171759" cy="1170441"/>
          </a:xfrm>
          <a:prstGeom prst="roundRect">
            <a:avLst/>
          </a:prstGeom>
          <a:solidFill>
            <a:schemeClr val="bg2">
              <a:lumMod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rgbClr val="36211B"/>
                </a:solidFill>
                <a:latin typeface="Public Sans Medium"/>
                <a:ea typeface="Public Sans Medium"/>
                <a:cs typeface="Public Sans Medium"/>
                <a:sym typeface="Public Sans Medium"/>
              </a:rPr>
              <a:t>Retrenchment Rates</a:t>
            </a:r>
          </a:p>
        </p:txBody>
      </p:sp>
      <p:sp>
        <p:nvSpPr>
          <p:cNvPr id="15" name="Rounded Rectangle 14">
            <a:extLst>
              <a:ext uri="{FF2B5EF4-FFF2-40B4-BE49-F238E27FC236}">
                <a16:creationId xmlns:a16="http://schemas.microsoft.com/office/drawing/2014/main" id="{DB4B16D7-4DB0-F17A-A444-578A940E37C6}"/>
              </a:ext>
            </a:extLst>
          </p:cNvPr>
          <p:cNvSpPr/>
          <p:nvPr/>
        </p:nvSpPr>
        <p:spPr>
          <a:xfrm>
            <a:off x="5444453" y="4947612"/>
            <a:ext cx="2081164" cy="1170441"/>
          </a:xfrm>
          <a:prstGeom prst="roundRect">
            <a:avLst/>
          </a:prstGeom>
          <a:solidFill>
            <a:schemeClr val="bg2">
              <a:lumMod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rgbClr val="36211B"/>
                </a:solidFill>
                <a:latin typeface="Public Sans Medium"/>
                <a:ea typeface="Public Sans Medium"/>
                <a:cs typeface="Public Sans Medium"/>
                <a:sym typeface="Public Sans Medium"/>
              </a:rPr>
              <a:t>Turnover Rates</a:t>
            </a:r>
          </a:p>
        </p:txBody>
      </p:sp>
      <p:sp>
        <p:nvSpPr>
          <p:cNvPr id="16" name="Rounded Rectangle 15">
            <a:extLst>
              <a:ext uri="{FF2B5EF4-FFF2-40B4-BE49-F238E27FC236}">
                <a16:creationId xmlns:a16="http://schemas.microsoft.com/office/drawing/2014/main" id="{B9178E60-E11B-0D7F-6101-7299AC93C743}"/>
              </a:ext>
            </a:extLst>
          </p:cNvPr>
          <p:cNvSpPr/>
          <p:nvPr/>
        </p:nvSpPr>
        <p:spPr>
          <a:xfrm>
            <a:off x="8035242" y="4923236"/>
            <a:ext cx="2110915" cy="1194817"/>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Wage Comparison</a:t>
            </a:r>
          </a:p>
        </p:txBody>
      </p:sp>
      <p:sp>
        <p:nvSpPr>
          <p:cNvPr id="17" name="Rounded Rectangle 16">
            <a:extLst>
              <a:ext uri="{FF2B5EF4-FFF2-40B4-BE49-F238E27FC236}">
                <a16:creationId xmlns:a16="http://schemas.microsoft.com/office/drawing/2014/main" id="{F392B04F-FFC3-2123-5C6F-BF4924AFDAB3}"/>
              </a:ext>
            </a:extLst>
          </p:cNvPr>
          <p:cNvSpPr/>
          <p:nvPr/>
        </p:nvSpPr>
        <p:spPr>
          <a:xfrm>
            <a:off x="10618577" y="4951091"/>
            <a:ext cx="2230424"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Weekly Hours Worked</a:t>
            </a:r>
          </a:p>
        </p:txBody>
      </p:sp>
      <p:sp>
        <p:nvSpPr>
          <p:cNvPr id="18" name="Rounded Rectangle 17">
            <a:extLst>
              <a:ext uri="{FF2B5EF4-FFF2-40B4-BE49-F238E27FC236}">
                <a16:creationId xmlns:a16="http://schemas.microsoft.com/office/drawing/2014/main" id="{755A3AF4-FD0C-D5CF-AE46-C9A9FF369284}"/>
              </a:ext>
            </a:extLst>
          </p:cNvPr>
          <p:cNvSpPr/>
          <p:nvPr/>
        </p:nvSpPr>
        <p:spPr>
          <a:xfrm>
            <a:off x="13296111" y="4947613"/>
            <a:ext cx="2069018"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Leave Package Comparison</a:t>
            </a:r>
          </a:p>
        </p:txBody>
      </p:sp>
      <p:sp>
        <p:nvSpPr>
          <p:cNvPr id="19" name="Rounded Rectangle 18">
            <a:extLst>
              <a:ext uri="{FF2B5EF4-FFF2-40B4-BE49-F238E27FC236}">
                <a16:creationId xmlns:a16="http://schemas.microsoft.com/office/drawing/2014/main" id="{9B8A7ACC-E87C-7499-574D-4DF7D16A9B1B}"/>
              </a:ext>
            </a:extLst>
          </p:cNvPr>
          <p:cNvSpPr/>
          <p:nvPr/>
        </p:nvSpPr>
        <p:spPr>
          <a:xfrm>
            <a:off x="15886911" y="4952176"/>
            <a:ext cx="2069018" cy="1170441"/>
          </a:xfrm>
          <a:prstGeom prst="roundRect">
            <a:avLst/>
          </a:prstGeom>
          <a:solidFill>
            <a:schemeClr val="bg2">
              <a:lumMod val="9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spc="-48" dirty="0">
                <a:solidFill>
                  <a:schemeClr val="bg1">
                    <a:lumMod val="75000"/>
                  </a:schemeClr>
                </a:solidFill>
                <a:latin typeface="Public Sans Medium"/>
                <a:ea typeface="Public Sans Medium"/>
                <a:cs typeface="Public Sans Medium"/>
                <a:sym typeface="Public Sans Medium"/>
              </a:rPr>
              <a:t>Flexible Working Arrangements (FWA)</a:t>
            </a:r>
          </a:p>
        </p:txBody>
      </p:sp>
      <p:sp>
        <p:nvSpPr>
          <p:cNvPr id="20" name="TextBox 8">
            <a:extLst>
              <a:ext uri="{FF2B5EF4-FFF2-40B4-BE49-F238E27FC236}">
                <a16:creationId xmlns:a16="http://schemas.microsoft.com/office/drawing/2014/main" id="{4FF52882-F28B-E887-11BB-E18FDA10B3F3}"/>
              </a:ext>
            </a:extLst>
          </p:cNvPr>
          <p:cNvSpPr txBox="1"/>
          <p:nvPr/>
        </p:nvSpPr>
        <p:spPr>
          <a:xfrm>
            <a:off x="2667000" y="6274594"/>
            <a:ext cx="2428361" cy="984885"/>
          </a:xfrm>
          <a:prstGeom prst="rect">
            <a:avLst/>
          </a:prstGeom>
        </p:spPr>
        <p:txBody>
          <a:bodyPr wrap="square" lIns="0" tIns="0" rIns="0" bIns="0" rtlCol="0" anchor="t">
            <a:spAutoFit/>
          </a:bodyPr>
          <a:lstStyle/>
          <a:p>
            <a:pPr algn="just"/>
            <a:r>
              <a:rPr lang="en-US" sz="1600" spc="-48" dirty="0">
                <a:solidFill>
                  <a:srgbClr val="36211B"/>
                </a:solidFill>
                <a:latin typeface="Public Sans Thin"/>
                <a:ea typeface="Public Sans Thin"/>
                <a:cs typeface="Public Sans Thin"/>
                <a:sym typeface="Public Sans Thin"/>
              </a:rPr>
              <a:t>Job security analysis using retrenchment rates in the past 10 years  by industry and sector</a:t>
            </a:r>
          </a:p>
        </p:txBody>
      </p:sp>
      <p:sp>
        <p:nvSpPr>
          <p:cNvPr id="21" name="TextBox 8">
            <a:extLst>
              <a:ext uri="{FF2B5EF4-FFF2-40B4-BE49-F238E27FC236}">
                <a16:creationId xmlns:a16="http://schemas.microsoft.com/office/drawing/2014/main" id="{EE06C6E4-75BE-AB7D-E453-15EF5AC714B5}"/>
              </a:ext>
            </a:extLst>
          </p:cNvPr>
          <p:cNvSpPr txBox="1"/>
          <p:nvPr/>
        </p:nvSpPr>
        <p:spPr>
          <a:xfrm>
            <a:off x="5270854" y="6274594"/>
            <a:ext cx="2428361" cy="984885"/>
          </a:xfrm>
          <a:prstGeom prst="rect">
            <a:avLst/>
          </a:prstGeom>
        </p:spPr>
        <p:txBody>
          <a:bodyPr wrap="square" lIns="0" tIns="0" rIns="0" bIns="0" rtlCol="0" anchor="t">
            <a:spAutoFit/>
          </a:bodyPr>
          <a:lstStyle/>
          <a:p>
            <a:pPr algn="just"/>
            <a:r>
              <a:rPr lang="en-US" sz="1600" spc="-48" dirty="0">
                <a:solidFill>
                  <a:srgbClr val="36211B"/>
                </a:solidFill>
                <a:latin typeface="Public Sans Thin"/>
                <a:ea typeface="Public Sans Thin"/>
                <a:cs typeface="Public Sans Thin"/>
                <a:sym typeface="Public Sans Thin"/>
              </a:rPr>
              <a:t>Analysis of job satisfaction and opportunities using latest resignation and recruitment rates in 2023</a:t>
            </a:r>
          </a:p>
        </p:txBody>
      </p:sp>
      <p:sp>
        <p:nvSpPr>
          <p:cNvPr id="22" name="TextBox 8">
            <a:extLst>
              <a:ext uri="{FF2B5EF4-FFF2-40B4-BE49-F238E27FC236}">
                <a16:creationId xmlns:a16="http://schemas.microsoft.com/office/drawing/2014/main" id="{49296455-41FC-536A-8D46-625535DE3C6A}"/>
              </a:ext>
            </a:extLst>
          </p:cNvPr>
          <p:cNvSpPr txBox="1"/>
          <p:nvPr/>
        </p:nvSpPr>
        <p:spPr>
          <a:xfrm>
            <a:off x="7848600" y="6274594"/>
            <a:ext cx="2428361" cy="1231106"/>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Comparison of monthly wages across different occupation groups and industries using wage data from 2022</a:t>
            </a:r>
          </a:p>
        </p:txBody>
      </p:sp>
      <p:sp>
        <p:nvSpPr>
          <p:cNvPr id="23" name="TextBox 8">
            <a:extLst>
              <a:ext uri="{FF2B5EF4-FFF2-40B4-BE49-F238E27FC236}">
                <a16:creationId xmlns:a16="http://schemas.microsoft.com/office/drawing/2014/main" id="{D8B39E34-B848-4367-6844-AD42B156BE36}"/>
              </a:ext>
            </a:extLst>
          </p:cNvPr>
          <p:cNvSpPr txBox="1"/>
          <p:nvPr/>
        </p:nvSpPr>
        <p:spPr>
          <a:xfrm>
            <a:off x="10525639" y="6274594"/>
            <a:ext cx="2428361" cy="984885"/>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Work-life balance analysis by industry and sector using weekly hours worked data from 2023</a:t>
            </a:r>
          </a:p>
        </p:txBody>
      </p:sp>
      <p:sp>
        <p:nvSpPr>
          <p:cNvPr id="24" name="TextBox 8">
            <a:extLst>
              <a:ext uri="{FF2B5EF4-FFF2-40B4-BE49-F238E27FC236}">
                <a16:creationId xmlns:a16="http://schemas.microsoft.com/office/drawing/2014/main" id="{1A274C5B-F55F-974B-A0CF-9CEFB59E697A}"/>
              </a:ext>
            </a:extLst>
          </p:cNvPr>
          <p:cNvSpPr txBox="1"/>
          <p:nvPr/>
        </p:nvSpPr>
        <p:spPr>
          <a:xfrm>
            <a:off x="13116439" y="6271116"/>
            <a:ext cx="2428361" cy="738664"/>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Comparison of annual leave package by industry based on 2022 leave data</a:t>
            </a:r>
          </a:p>
        </p:txBody>
      </p:sp>
      <p:sp>
        <p:nvSpPr>
          <p:cNvPr id="25" name="TextBox 8">
            <a:extLst>
              <a:ext uri="{FF2B5EF4-FFF2-40B4-BE49-F238E27FC236}">
                <a16:creationId xmlns:a16="http://schemas.microsoft.com/office/drawing/2014/main" id="{5791AD36-E187-29D4-5F11-06349164CA62}"/>
              </a:ext>
            </a:extLst>
          </p:cNvPr>
          <p:cNvSpPr txBox="1"/>
          <p:nvPr/>
        </p:nvSpPr>
        <p:spPr>
          <a:xfrm>
            <a:off x="15707239" y="6271116"/>
            <a:ext cx="2428361" cy="492443"/>
          </a:xfrm>
          <a:prstGeom prst="rect">
            <a:avLst/>
          </a:prstGeom>
          <a:ln>
            <a:noFill/>
          </a:ln>
        </p:spPr>
        <p:txBody>
          <a:bodyPr wrap="square" lIns="0" tIns="0" rIns="0" bIns="0" rtlCol="0" anchor="t">
            <a:spAutoFit/>
          </a:bodyPr>
          <a:lstStyle/>
          <a:p>
            <a:pPr algn="just"/>
            <a:r>
              <a:rPr lang="en-US" sz="1600" spc="-48" dirty="0">
                <a:solidFill>
                  <a:schemeClr val="bg1">
                    <a:lumMod val="75000"/>
                  </a:schemeClr>
                </a:solidFill>
                <a:latin typeface="Public Sans Thin"/>
                <a:ea typeface="Public Sans Thin"/>
                <a:cs typeface="Public Sans Thin"/>
                <a:sym typeface="Public Sans Thin"/>
              </a:rPr>
              <a:t>FWA analysis by industry based on 2022 FWA data</a:t>
            </a:r>
          </a:p>
        </p:txBody>
      </p:sp>
      <p:grpSp>
        <p:nvGrpSpPr>
          <p:cNvPr id="4" name="Group 3">
            <a:extLst>
              <a:ext uri="{FF2B5EF4-FFF2-40B4-BE49-F238E27FC236}">
                <a16:creationId xmlns:a16="http://schemas.microsoft.com/office/drawing/2014/main" id="{87F6CCF7-FEC6-AD3B-E69E-41673CAD8827}"/>
              </a:ext>
            </a:extLst>
          </p:cNvPr>
          <p:cNvGrpSpPr/>
          <p:nvPr/>
        </p:nvGrpSpPr>
        <p:grpSpPr>
          <a:xfrm>
            <a:off x="2808425" y="4014128"/>
            <a:ext cx="4717192" cy="304800"/>
            <a:chOff x="2789700" y="3695700"/>
            <a:chExt cx="4717192" cy="304800"/>
          </a:xfrm>
        </p:grpSpPr>
        <p:sp>
          <p:nvSpPr>
            <p:cNvPr id="6" name="AutoShape 13">
              <a:extLst>
                <a:ext uri="{FF2B5EF4-FFF2-40B4-BE49-F238E27FC236}">
                  <a16:creationId xmlns:a16="http://schemas.microsoft.com/office/drawing/2014/main" id="{C7481882-72C7-2A23-1090-26CD13B25E4F}"/>
                </a:ext>
              </a:extLst>
            </p:cNvPr>
            <p:cNvSpPr/>
            <p:nvPr/>
          </p:nvSpPr>
          <p:spPr>
            <a:xfrm>
              <a:off x="2790892" y="4000500"/>
              <a:ext cx="4716000" cy="0"/>
            </a:xfrm>
            <a:prstGeom prst="line">
              <a:avLst/>
            </a:prstGeom>
            <a:ln w="9525" cap="flat">
              <a:solidFill>
                <a:srgbClr val="36211B"/>
              </a:solidFill>
              <a:prstDash val="solid"/>
              <a:headEnd type="none" w="sm" len="sm"/>
              <a:tailEnd type="none" w="sm" len="sm"/>
            </a:ln>
          </p:spPr>
        </p:sp>
        <p:sp>
          <p:nvSpPr>
            <p:cNvPr id="7" name="TextBox 8">
              <a:extLst>
                <a:ext uri="{FF2B5EF4-FFF2-40B4-BE49-F238E27FC236}">
                  <a16:creationId xmlns:a16="http://schemas.microsoft.com/office/drawing/2014/main" id="{B5AAC26A-8B65-DD80-AE6F-0F579A47BC77}"/>
                </a:ext>
              </a:extLst>
            </p:cNvPr>
            <p:cNvSpPr txBox="1"/>
            <p:nvPr/>
          </p:nvSpPr>
          <p:spPr>
            <a:xfrm>
              <a:off x="2789700" y="3695700"/>
              <a:ext cx="2428361" cy="246221"/>
            </a:xfrm>
            <a:prstGeom prst="rect">
              <a:avLst/>
            </a:prstGeom>
          </p:spPr>
          <p:txBody>
            <a:bodyPr wrap="square" lIns="0" tIns="0" rIns="0" bIns="0" rtlCol="0" anchor="t">
              <a:spAutoFit/>
            </a:bodyPr>
            <a:lstStyle/>
            <a:p>
              <a:pPr algn="just"/>
              <a:r>
                <a:rPr lang="en-US" sz="1600" b="1" spc="-48" dirty="0">
                  <a:solidFill>
                    <a:srgbClr val="36211B"/>
                  </a:solidFill>
                  <a:latin typeface="Public Sans Thin"/>
                  <a:ea typeface="Public Sans Thin"/>
                  <a:cs typeface="Public Sans Thin"/>
                  <a:sym typeface="Public Sans Thin"/>
                </a:rPr>
                <a:t>Job security and attrition</a:t>
              </a:r>
            </a:p>
          </p:txBody>
        </p:sp>
      </p:grpSp>
      <p:grpSp>
        <p:nvGrpSpPr>
          <p:cNvPr id="9" name="Group 8">
            <a:extLst>
              <a:ext uri="{FF2B5EF4-FFF2-40B4-BE49-F238E27FC236}">
                <a16:creationId xmlns:a16="http://schemas.microsoft.com/office/drawing/2014/main" id="{3457271E-3FBB-00D8-1D37-3C9EA3B5DF79}"/>
              </a:ext>
            </a:extLst>
          </p:cNvPr>
          <p:cNvGrpSpPr/>
          <p:nvPr/>
        </p:nvGrpSpPr>
        <p:grpSpPr>
          <a:xfrm>
            <a:off x="5444453" y="3645808"/>
            <a:ext cx="12457192" cy="304800"/>
            <a:chOff x="5443261" y="3393746"/>
            <a:chExt cx="12457192" cy="304800"/>
          </a:xfrm>
        </p:grpSpPr>
        <p:sp>
          <p:nvSpPr>
            <p:cNvPr id="11" name="AutoShape 13">
              <a:extLst>
                <a:ext uri="{FF2B5EF4-FFF2-40B4-BE49-F238E27FC236}">
                  <a16:creationId xmlns:a16="http://schemas.microsoft.com/office/drawing/2014/main" id="{892053C0-E088-355B-BDA3-D0F85CB45115}"/>
                </a:ext>
              </a:extLst>
            </p:cNvPr>
            <p:cNvSpPr>
              <a:spLocks/>
            </p:cNvSpPr>
            <p:nvPr/>
          </p:nvSpPr>
          <p:spPr>
            <a:xfrm>
              <a:off x="5444453" y="3698546"/>
              <a:ext cx="12456000" cy="0"/>
            </a:xfrm>
            <a:prstGeom prst="line">
              <a:avLst/>
            </a:prstGeom>
            <a:ln w="9525" cap="flat">
              <a:solidFill>
                <a:schemeClr val="bg1">
                  <a:lumMod val="75000"/>
                </a:schemeClr>
              </a:solidFill>
              <a:prstDash val="solid"/>
              <a:headEnd type="none" w="sm" len="sm"/>
              <a:tailEnd type="none" w="sm" len="sm"/>
            </a:ln>
          </p:spPr>
        </p:sp>
        <p:sp>
          <p:nvSpPr>
            <p:cNvPr id="12" name="TextBox 8">
              <a:extLst>
                <a:ext uri="{FF2B5EF4-FFF2-40B4-BE49-F238E27FC236}">
                  <a16:creationId xmlns:a16="http://schemas.microsoft.com/office/drawing/2014/main" id="{4E17D506-5C6C-AEF0-46D0-AA78CAB775EA}"/>
                </a:ext>
              </a:extLst>
            </p:cNvPr>
            <p:cNvSpPr txBox="1"/>
            <p:nvPr/>
          </p:nvSpPr>
          <p:spPr>
            <a:xfrm>
              <a:off x="5443261" y="3393746"/>
              <a:ext cx="7116897" cy="246221"/>
            </a:xfrm>
            <a:prstGeom prst="rect">
              <a:avLst/>
            </a:prstGeom>
          </p:spPr>
          <p:txBody>
            <a:bodyPr wrap="square" lIns="0" tIns="0" rIns="0" bIns="0" rtlCol="0" anchor="t">
              <a:spAutoFit/>
            </a:bodyPr>
            <a:lstStyle/>
            <a:p>
              <a:pPr algn="just"/>
              <a:r>
                <a:rPr lang="en-US" sz="1600" b="1" spc="-48" dirty="0">
                  <a:solidFill>
                    <a:schemeClr val="bg1">
                      <a:lumMod val="75000"/>
                    </a:schemeClr>
                  </a:solidFill>
                  <a:latin typeface="Public Sans Thin"/>
                  <a:ea typeface="Public Sans Thin"/>
                  <a:cs typeface="Public Sans Thin"/>
                  <a:sym typeface="Public Sans Thin"/>
                </a:rPr>
                <a:t>Job opportunities, benefits, and satisfaction</a:t>
              </a:r>
            </a:p>
          </p:txBody>
        </p:sp>
      </p:grpSp>
      <p:grpSp>
        <p:nvGrpSpPr>
          <p:cNvPr id="26" name="Group 25">
            <a:extLst>
              <a:ext uri="{FF2B5EF4-FFF2-40B4-BE49-F238E27FC236}">
                <a16:creationId xmlns:a16="http://schemas.microsoft.com/office/drawing/2014/main" id="{5F58D767-F8C7-B100-76CC-DC099D935CE0}"/>
              </a:ext>
            </a:extLst>
          </p:cNvPr>
          <p:cNvGrpSpPr/>
          <p:nvPr/>
        </p:nvGrpSpPr>
        <p:grpSpPr>
          <a:xfrm>
            <a:off x="373531" y="4382449"/>
            <a:ext cx="2449192" cy="304800"/>
            <a:chOff x="373531" y="3993113"/>
            <a:chExt cx="2449192" cy="304800"/>
          </a:xfrm>
        </p:grpSpPr>
        <p:sp>
          <p:nvSpPr>
            <p:cNvPr id="29" name="AutoShape 13">
              <a:extLst>
                <a:ext uri="{FF2B5EF4-FFF2-40B4-BE49-F238E27FC236}">
                  <a16:creationId xmlns:a16="http://schemas.microsoft.com/office/drawing/2014/main" id="{A2E09EB9-F953-589B-70D2-93BFBED7E012}"/>
                </a:ext>
              </a:extLst>
            </p:cNvPr>
            <p:cNvSpPr/>
            <p:nvPr/>
          </p:nvSpPr>
          <p:spPr>
            <a:xfrm>
              <a:off x="374723" y="4297913"/>
              <a:ext cx="2448000" cy="0"/>
            </a:xfrm>
            <a:prstGeom prst="line">
              <a:avLst/>
            </a:prstGeom>
            <a:ln w="9525" cap="flat">
              <a:solidFill>
                <a:schemeClr val="bg1">
                  <a:lumMod val="75000"/>
                </a:schemeClr>
              </a:solidFill>
              <a:prstDash val="solid"/>
              <a:headEnd type="none" w="sm" len="sm"/>
              <a:tailEnd type="none" w="sm" len="sm"/>
            </a:ln>
          </p:spPr>
        </p:sp>
        <p:sp>
          <p:nvSpPr>
            <p:cNvPr id="37" name="TextBox 8">
              <a:extLst>
                <a:ext uri="{FF2B5EF4-FFF2-40B4-BE49-F238E27FC236}">
                  <a16:creationId xmlns:a16="http://schemas.microsoft.com/office/drawing/2014/main" id="{2E4D2264-B1AA-3FF8-72C0-28BEA1F27026}"/>
                </a:ext>
              </a:extLst>
            </p:cNvPr>
            <p:cNvSpPr txBox="1"/>
            <p:nvPr/>
          </p:nvSpPr>
          <p:spPr>
            <a:xfrm>
              <a:off x="373531" y="3993113"/>
              <a:ext cx="2428361" cy="246221"/>
            </a:xfrm>
            <a:prstGeom prst="rect">
              <a:avLst/>
            </a:prstGeom>
          </p:spPr>
          <p:txBody>
            <a:bodyPr wrap="square" lIns="0" tIns="0" rIns="0" bIns="0" rtlCol="0" anchor="t">
              <a:spAutoFit/>
            </a:bodyPr>
            <a:lstStyle/>
            <a:p>
              <a:pPr algn="just"/>
              <a:r>
                <a:rPr lang="en-US" sz="1600" b="1" spc="-48" dirty="0" err="1">
                  <a:solidFill>
                    <a:schemeClr val="bg1">
                      <a:lumMod val="75000"/>
                    </a:schemeClr>
                  </a:solidFill>
                  <a:latin typeface="Public Sans Thin"/>
                  <a:ea typeface="Public Sans Thin"/>
                  <a:cs typeface="Public Sans Thin"/>
                  <a:sym typeface="Public Sans Thin"/>
                </a:rPr>
                <a:t>Labour</a:t>
              </a:r>
              <a:r>
                <a:rPr lang="en-US" sz="1600" b="1" spc="-48" dirty="0">
                  <a:solidFill>
                    <a:schemeClr val="bg1">
                      <a:lumMod val="75000"/>
                    </a:schemeClr>
                  </a:solidFill>
                  <a:latin typeface="Public Sans Thin"/>
                  <a:ea typeface="Public Sans Thin"/>
                  <a:cs typeface="Public Sans Thin"/>
                  <a:sym typeface="Public Sans Thin"/>
                </a:rPr>
                <a:t> market sensing</a:t>
              </a:r>
            </a:p>
          </p:txBody>
        </p:sp>
      </p:grpSp>
    </p:spTree>
    <p:extLst>
      <p:ext uri="{BB962C8B-B14F-4D97-AF65-F5344CB8AC3E}">
        <p14:creationId xmlns:p14="http://schemas.microsoft.com/office/powerpoint/2010/main" val="1126276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3180</TotalTime>
  <Words>2478</Words>
  <Application>Microsoft Macintosh PowerPoint</Application>
  <PresentationFormat>Custom</PresentationFormat>
  <Paragraphs>292</Paragraphs>
  <Slides>30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Fraunces Light</vt:lpstr>
      <vt:lpstr>Courier New</vt:lpstr>
      <vt:lpstr>Fraunces Light Italics</vt:lpstr>
      <vt:lpstr>Arial</vt:lpstr>
      <vt:lpstr>Public Sans Medium</vt:lpstr>
      <vt:lpstr>Helios Extended Bold</vt:lpstr>
      <vt:lpstr>Public Sans Thin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Green Simple Minimalist Social Media Marketing Project Presentation</dc:title>
  <cp:lastModifiedBy>Keith Sng</cp:lastModifiedBy>
  <cp:revision>105</cp:revision>
  <dcterms:created xsi:type="dcterms:W3CDTF">2006-08-16T00:00:00Z</dcterms:created>
  <dcterms:modified xsi:type="dcterms:W3CDTF">2024-08-13T11:23:19Z</dcterms:modified>
  <dc:identifier>DAGMbdl11cA</dc:identifier>
</cp:coreProperties>
</file>